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86"/>
  </p:notesMasterIdLst>
  <p:handoutMasterIdLst>
    <p:handoutMasterId r:id="rId87"/>
  </p:handoutMasterIdLst>
  <p:sldIdLst>
    <p:sldId id="919" r:id="rId6"/>
    <p:sldId id="1096" r:id="rId7"/>
    <p:sldId id="1239" r:id="rId8"/>
    <p:sldId id="1099" r:id="rId9"/>
    <p:sldId id="1246" r:id="rId10"/>
    <p:sldId id="1251" r:id="rId11"/>
    <p:sldId id="1122" r:id="rId12"/>
    <p:sldId id="1004" r:id="rId13"/>
    <p:sldId id="1176" r:id="rId14"/>
    <p:sldId id="1248" r:id="rId15"/>
    <p:sldId id="1254" r:id="rId16"/>
    <p:sldId id="1256" r:id="rId17"/>
    <p:sldId id="1249" r:id="rId18"/>
    <p:sldId id="1250" r:id="rId19"/>
    <p:sldId id="1134" r:id="rId20"/>
    <p:sldId id="1135" r:id="rId21"/>
    <p:sldId id="1136" r:id="rId22"/>
    <p:sldId id="1138" r:id="rId23"/>
    <p:sldId id="1137" r:id="rId24"/>
    <p:sldId id="1252" r:id="rId25"/>
    <p:sldId id="1253" r:id="rId26"/>
    <p:sldId id="1221" r:id="rId27"/>
    <p:sldId id="1240" r:id="rId28"/>
    <p:sldId id="1151" r:id="rId29"/>
    <p:sldId id="1169" r:id="rId30"/>
    <p:sldId id="1231" r:id="rId31"/>
    <p:sldId id="1241" r:id="rId32"/>
    <p:sldId id="1242" r:id="rId33"/>
    <p:sldId id="1218" r:id="rId34"/>
    <p:sldId id="1220" r:id="rId35"/>
    <p:sldId id="1217" r:id="rId36"/>
    <p:sldId id="1215" r:id="rId37"/>
    <p:sldId id="1216" r:id="rId38"/>
    <p:sldId id="1237" r:id="rId39"/>
    <p:sldId id="1230" r:id="rId40"/>
    <p:sldId id="1243" r:id="rId41"/>
    <p:sldId id="1222" r:id="rId42"/>
    <p:sldId id="1244" r:id="rId43"/>
    <p:sldId id="286" r:id="rId44"/>
    <p:sldId id="1232" r:id="rId45"/>
    <p:sldId id="1255" r:id="rId46"/>
    <p:sldId id="1196" r:id="rId47"/>
    <p:sldId id="1161" r:id="rId48"/>
    <p:sldId id="1199" r:id="rId49"/>
    <p:sldId id="1200" r:id="rId50"/>
    <p:sldId id="1201" r:id="rId51"/>
    <p:sldId id="1203" r:id="rId52"/>
    <p:sldId id="1214" r:id="rId53"/>
    <p:sldId id="1180" r:id="rId54"/>
    <p:sldId id="1127" r:id="rId55"/>
    <p:sldId id="1126" r:id="rId56"/>
    <p:sldId id="1204" r:id="rId57"/>
    <p:sldId id="1185" r:id="rId58"/>
    <p:sldId id="1183" r:id="rId59"/>
    <p:sldId id="1186" r:id="rId60"/>
    <p:sldId id="1187" r:id="rId61"/>
    <p:sldId id="1195" r:id="rId62"/>
    <p:sldId id="1188" r:id="rId63"/>
    <p:sldId id="1189" r:id="rId64"/>
    <p:sldId id="1190" r:id="rId65"/>
    <p:sldId id="1087" r:id="rId66"/>
    <p:sldId id="1257" r:id="rId67"/>
    <p:sldId id="1111" r:id="rId68"/>
    <p:sldId id="1120" r:id="rId69"/>
    <p:sldId id="1172" r:id="rId70"/>
    <p:sldId id="1105" r:id="rId71"/>
    <p:sldId id="1104" r:id="rId72"/>
    <p:sldId id="1106" r:id="rId73"/>
    <p:sldId id="1174" r:id="rId74"/>
    <p:sldId id="1207" r:id="rId75"/>
    <p:sldId id="1233" r:id="rId76"/>
    <p:sldId id="1210" r:id="rId77"/>
    <p:sldId id="1206" r:id="rId78"/>
    <p:sldId id="1238" r:id="rId79"/>
    <p:sldId id="1234" r:id="rId80"/>
    <p:sldId id="999" r:id="rId81"/>
    <p:sldId id="1156" r:id="rId82"/>
    <p:sldId id="1226" r:id="rId83"/>
    <p:sldId id="1205" r:id="rId84"/>
    <p:sldId id="1236" r:id="rId85"/>
  </p:sldIdLst>
  <p:sldSz cx="12192000" cy="6858000"/>
  <p:notesSz cx="6858000" cy="9144000"/>
  <p:embeddedFontLst>
    <p:embeddedFont>
      <p:font typeface="Calibri" panose="020F0502020204030204" pitchFamily="34" charset="0"/>
      <p:regular r:id="rId88"/>
      <p:bold r:id="rId89"/>
      <p:italic r:id="rId90"/>
      <p:boldItalic r:id="rId91"/>
    </p:embeddedFont>
    <p:embeddedFont>
      <p:font typeface="Consolas" panose="020B0609020204030204" pitchFamily="49" charset="0"/>
      <p:regular r:id="rId92"/>
      <p:bold r:id="rId93"/>
      <p:italic r:id="rId94"/>
      <p:boldItalic r:id="rId95"/>
    </p:embeddedFont>
    <p:embeddedFont>
      <p:font typeface="Lucida Console" panose="020B0609040504020204" pitchFamily="49" charset="0"/>
      <p:regular r:id="rId96"/>
    </p:embeddedFont>
    <p:embeddedFont>
      <p:font typeface="Open Sans" panose="020B0604020202020204" charset="0"/>
      <p:regular r:id="rId97"/>
      <p:bold r:id="rId98"/>
      <p:italic r:id="rId99"/>
      <p:boldItalic r:id="rId100"/>
    </p:embeddedFont>
    <p:embeddedFont>
      <p:font typeface="Segoe Light" panose="020B0604020202020204" charset="0"/>
      <p:regular r:id="rId101"/>
      <p:italic r:id="rId102"/>
    </p:embeddedFont>
    <p:embeddedFont>
      <p:font typeface="Segoe UI" panose="020B0502040204020203" pitchFamily="34" charset="0"/>
      <p:regular r:id="rId103"/>
      <p:bold r:id="rId104"/>
      <p:italic r:id="rId105"/>
      <p:boldItalic r:id="rId106"/>
    </p:embeddedFont>
    <p:embeddedFont>
      <p:font typeface="Segoe UI Light" panose="020B0502040204020203" pitchFamily="34" charset="0"/>
      <p:regular r:id="rId107"/>
      <p:italic r:id="rId108"/>
    </p:embeddedFont>
    <p:embeddedFont>
      <p:font typeface="Tw Cen MT" panose="020B0602020104020603" pitchFamily="34" charset="0"/>
      <p:regular r:id="rId109"/>
      <p:bold r:id="rId110"/>
      <p:italic r:id="rId111"/>
      <p:boldItalic r:id="rId112"/>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105" autoAdjust="0"/>
  </p:normalViewPr>
  <p:slideViewPr>
    <p:cSldViewPr snapToGrid="0">
      <p:cViewPr>
        <p:scale>
          <a:sx n="76" d="100"/>
          <a:sy n="76" d="100"/>
        </p:scale>
        <p:origin x="809" y="226"/>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font" Target="fonts/font2.fntdata"/><Relationship Id="rId112" Type="http://schemas.openxmlformats.org/officeDocument/2006/relationships/font" Target="fonts/font25.fntdata"/><Relationship Id="rId16" Type="http://schemas.openxmlformats.org/officeDocument/2006/relationships/slide" Target="slides/slide11.xml"/><Relationship Id="rId107" Type="http://schemas.openxmlformats.org/officeDocument/2006/relationships/font" Target="fonts/font20.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handoutMaster" Target="handoutMasters/handoutMaster1.xml"/><Relationship Id="rId102" Type="http://schemas.openxmlformats.org/officeDocument/2006/relationships/font" Target="fonts/font15.fntdata"/><Relationship Id="rId110" Type="http://schemas.openxmlformats.org/officeDocument/2006/relationships/font" Target="fonts/font23.fntdata"/><Relationship Id="rId115"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font" Target="fonts/font3.fntdata"/><Relationship Id="rId95" Type="http://schemas.openxmlformats.org/officeDocument/2006/relationships/font" Target="fonts/font8.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13.fntdata"/><Relationship Id="rId105" Type="http://schemas.openxmlformats.org/officeDocument/2006/relationships/font" Target="fonts/font18.fntdata"/><Relationship Id="rId113"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16.fntdata"/><Relationship Id="rId108" Type="http://schemas.openxmlformats.org/officeDocument/2006/relationships/font" Target="fonts/font21.fntdata"/><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1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9.fntdata"/><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22.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1" u="none" dirty="0">
              <a:latin typeface="Tw Cen MT" panose="020B0602020104020603" pitchFamily="34" charset="0"/>
            </a:rPr>
            <a:t>F# is open, cross-platform, neutral, independent</a:t>
          </a:r>
        </a:p>
      </dgm:t>
    </dgm:pt>
    <dgm:pt modelId="{EDBBF7CC-4D1D-4EDD-B9E3-9266AC4669D3}" type="parTrans" cxnId="{7FA12739-6119-4CCB-B338-9564E39FC446}">
      <dgm:prSet/>
      <dgm:spPr/>
      <dgm:t>
        <a:bodyPr/>
        <a:lstStyle/>
        <a:p>
          <a:endParaRPr lang="en-GB" b="1">
            <a:latin typeface="Tw Cen MT" panose="020B0602020104020603" pitchFamily="34" charset="0"/>
          </a:endParaRPr>
        </a:p>
      </dgm:t>
    </dgm:pt>
    <dgm:pt modelId="{E1578FFA-F8D4-48C3-B907-9BA312267A07}" type="sibTrans" cxnId="{7FA12739-6119-4CCB-B338-9564E39FC446}">
      <dgm:prSet/>
      <dgm:spPr/>
      <dgm:t>
        <a:bodyPr/>
        <a:lstStyle/>
        <a:p>
          <a:endParaRPr lang="en-GB" b="1">
            <a:latin typeface="Tw Cen MT" panose="020B0602020104020603" pitchFamily="34" charset="0"/>
          </a:endParaRPr>
        </a:p>
      </dgm:t>
    </dgm:pt>
    <dgm:pt modelId="{8876AE51-7D57-4B62-A5B5-787005D2FA85}">
      <dgm:prSet/>
      <dgm:spPr/>
      <dgm:t>
        <a:bodyPr/>
        <a:lstStyle/>
        <a:p>
          <a:pPr rtl="0"/>
          <a:r>
            <a:rPr lang="en-GB" b="1" baseline="0" dirty="0">
              <a:latin typeface="Tw Cen MT" panose="020B0602020104020603" pitchFamily="34" charset="0"/>
            </a:rPr>
            <a:t>The F# Compiler Service powers many other tools</a:t>
          </a:r>
          <a:endParaRPr lang="en-GB" b="1" dirty="0">
            <a:latin typeface="Tw Cen MT" panose="020B0602020104020603" pitchFamily="34" charset="0"/>
          </a:endParaRPr>
        </a:p>
      </dgm:t>
    </dgm:pt>
    <dgm:pt modelId="{35C921C9-8E3C-46C0-86C5-9E55AF898589}" type="parTrans" cxnId="{76A3F227-4278-4744-A7F5-E24077987939}">
      <dgm:prSet/>
      <dgm:spPr/>
      <dgm:t>
        <a:bodyPr/>
        <a:lstStyle/>
        <a:p>
          <a:endParaRPr lang="en-GB" b="1">
            <a:latin typeface="Tw Cen MT" panose="020B0602020104020603" pitchFamily="34" charset="0"/>
          </a:endParaRPr>
        </a:p>
      </dgm:t>
    </dgm:pt>
    <dgm:pt modelId="{FED8E5D6-AEE2-4A91-9D8A-792210C27CDF}" type="sibTrans" cxnId="{76A3F227-4278-4744-A7F5-E24077987939}">
      <dgm:prSet/>
      <dgm:spPr/>
      <dgm:t>
        <a:bodyPr/>
        <a:lstStyle/>
        <a:p>
          <a:endParaRPr lang="en-GB" b="1">
            <a:latin typeface="Tw Cen MT" panose="020B0602020104020603" pitchFamily="34" charset="0"/>
          </a:endParaRPr>
        </a:p>
      </dgm:t>
    </dgm:pt>
    <dgm:pt modelId="{01DAB278-5C8C-4E71-8FFB-19B6D16E0324}">
      <dgm:prSet/>
      <dgm:spPr/>
      <dgm:t>
        <a:bodyPr/>
        <a:lstStyle/>
        <a:p>
          <a:pPr rtl="0"/>
          <a:r>
            <a:rPr lang="en-GB" b="1" u="none" dirty="0">
              <a:latin typeface="Tw Cen MT" panose="020B0602020104020603" pitchFamily="34" charset="0"/>
            </a:rPr>
            <a:t>F# 4.6 now complete!</a:t>
          </a:r>
          <a:endParaRPr lang="en-GB" b="1" dirty="0">
            <a:latin typeface="Tw Cen MT" panose="020B0602020104020603" pitchFamily="34" charset="0"/>
          </a:endParaRPr>
        </a:p>
      </dgm:t>
    </dgm:pt>
    <dgm:pt modelId="{4B09FCB9-E8C7-43C1-A366-115553E54408}" type="parTrans" cxnId="{C861BE4C-C6AD-4C55-9EAA-D6BF276F839E}">
      <dgm:prSet/>
      <dgm:spPr/>
      <dgm:t>
        <a:bodyPr/>
        <a:lstStyle/>
        <a:p>
          <a:endParaRPr lang="en-GB" b="1">
            <a:latin typeface="Tw Cen MT" panose="020B0602020104020603" pitchFamily="34" charset="0"/>
          </a:endParaRPr>
        </a:p>
      </dgm:t>
    </dgm:pt>
    <dgm:pt modelId="{D1C7220A-C795-4BE4-A429-A7EE38026E9D}" type="sibTrans" cxnId="{C861BE4C-C6AD-4C55-9EAA-D6BF276F839E}">
      <dgm:prSet/>
      <dgm:spPr/>
      <dgm:t>
        <a:bodyPr/>
        <a:lstStyle/>
        <a:p>
          <a:endParaRPr lang="en-GB" b="1">
            <a:latin typeface="Tw Cen MT" panose="020B0602020104020603" pitchFamily="34" charset="0"/>
          </a:endParaRPr>
        </a:p>
      </dgm:t>
    </dgm:pt>
    <dgm:pt modelId="{3869B0B3-C26C-4A22-9117-C6E016928014}">
      <dgm:prSet/>
      <dgm:spPr/>
      <dgm:t>
        <a:bodyPr/>
        <a:lstStyle/>
        <a:p>
          <a:pPr rtl="0"/>
          <a:r>
            <a:rPr lang="en-GB" b="1" u="none" dirty="0" err="1">
              <a:latin typeface="Tw Cen MT" panose="020B0602020104020603" pitchFamily="34" charset="0"/>
            </a:rPr>
            <a:t>VSCode</a:t>
          </a:r>
          <a:r>
            <a:rPr lang="en-GB" b="1" u="none" dirty="0">
              <a:latin typeface="Tw Cen MT" panose="020B0602020104020603" pitchFamily="34" charset="0"/>
            </a:rPr>
            <a:t> and .NET Core for Linux/OSX</a:t>
          </a:r>
        </a:p>
      </dgm:t>
    </dgm:pt>
    <dgm:pt modelId="{16D56DCA-7331-4EBD-AA8E-1517B18ED81A}" type="parTrans" cxnId="{FA051419-CB1B-46A2-ABFC-9DC855266E37}">
      <dgm:prSet/>
      <dgm:spPr/>
      <dgm:t>
        <a:bodyPr/>
        <a:lstStyle/>
        <a:p>
          <a:endParaRPr lang="en-GB" b="1">
            <a:latin typeface="Tw Cen MT" panose="020B0602020104020603" pitchFamily="34" charset="0"/>
          </a:endParaRPr>
        </a:p>
      </dgm:t>
    </dgm:pt>
    <dgm:pt modelId="{797E255E-CDA6-4A5D-89D8-D0A811593FF7}" type="sibTrans" cxnId="{FA051419-CB1B-46A2-ABFC-9DC855266E37}">
      <dgm:prSet/>
      <dgm:spPr/>
      <dgm:t>
        <a:bodyPr/>
        <a:lstStyle/>
        <a:p>
          <a:endParaRPr lang="en-GB" b="1">
            <a:latin typeface="Tw Cen MT" panose="020B0602020104020603" pitchFamily="34" charset="0"/>
          </a:endParaRPr>
        </a:p>
      </dgm:t>
    </dgm:pt>
    <dgm:pt modelId="{A6AE4F78-536A-4EFD-8FEF-3AB9BE847C3E}">
      <dgm:prSet/>
      <dgm:spPr/>
      <dgm:t>
        <a:bodyPr/>
        <a:lstStyle/>
        <a:p>
          <a:r>
            <a:rPr lang="en-GB" b="1" u="none" baseline="0" dirty="0">
              <a:latin typeface="Tw Cen MT" panose="020B0602020104020603" pitchFamily="34" charset="0"/>
            </a:rPr>
            <a:t>All F# language and tooling is accepting contributions</a:t>
          </a:r>
          <a:endParaRPr lang="en-GB" b="1" u="none" dirty="0">
            <a:latin typeface="Tw Cen MT" panose="020B0602020104020603" pitchFamily="34" charset="0"/>
          </a:endParaRPr>
        </a:p>
      </dgm:t>
    </dgm:pt>
    <dgm:pt modelId="{7B4AB1C7-4341-4327-911B-758C48852598}" type="sibTrans" cxnId="{30641A68-CCE8-470F-A87A-F9E092CDF7C5}">
      <dgm:prSet/>
      <dgm:spPr/>
      <dgm:t>
        <a:bodyPr/>
        <a:lstStyle/>
        <a:p>
          <a:endParaRPr lang="en-GB" b="1">
            <a:latin typeface="Tw Cen MT" panose="020B0602020104020603" pitchFamily="34" charset="0"/>
          </a:endParaRPr>
        </a:p>
      </dgm:t>
    </dgm:pt>
    <dgm:pt modelId="{669210DB-9EBE-4622-A4F2-83CB00A75AF2}" type="parTrans" cxnId="{30641A68-CCE8-470F-A87A-F9E092CDF7C5}">
      <dgm:prSet/>
      <dgm:spPr/>
      <dgm:t>
        <a:bodyPr/>
        <a:lstStyle/>
        <a:p>
          <a:endParaRPr lang="en-GB" b="1">
            <a:latin typeface="Tw Cen MT" panose="020B0602020104020603" pitchFamily="34" charset="0"/>
          </a:endParaRPr>
        </a:p>
      </dgm:t>
    </dgm:pt>
    <dgm:pt modelId="{B5288307-4EB9-4FF3-A2B2-7824DF00D2A8}">
      <dgm:prSet/>
      <dgm:spPr/>
      <dgm:t>
        <a:bodyPr/>
        <a:lstStyle/>
        <a:p>
          <a:pPr rtl="0"/>
          <a:r>
            <a:rPr lang="en-GB" b="1" baseline="0" dirty="0">
              <a:latin typeface="Tw Cen MT" panose="020B0602020104020603" pitchFamily="34" charset="0"/>
            </a:rPr>
            <a:t>Fable for F#-to-</a:t>
          </a:r>
          <a:r>
            <a:rPr lang="en-GB" b="1" baseline="0" dirty="0" err="1">
              <a:latin typeface="Tw Cen MT" panose="020B0602020104020603" pitchFamily="34" charset="0"/>
            </a:rPr>
            <a:t>Javascript</a:t>
          </a:r>
          <a:endParaRPr lang="en-GB" b="1" baseline="0" dirty="0">
            <a:latin typeface="Tw Cen MT" panose="020B0602020104020603" pitchFamily="34" charset="0"/>
          </a:endParaRPr>
        </a:p>
        <a:p>
          <a:pPr rtl="0"/>
          <a:r>
            <a:rPr lang="en-GB" b="1" baseline="0" dirty="0">
              <a:latin typeface="Tw Cen MT" panose="020B0602020104020603" pitchFamily="34" charset="0"/>
            </a:rPr>
            <a:t>SAFE for F# </a:t>
          </a:r>
          <a:r>
            <a:rPr lang="en-GB" b="1" baseline="0" dirty="0" err="1">
              <a:latin typeface="Tw Cen MT" panose="020B0602020104020603" pitchFamily="34" charset="0"/>
            </a:rPr>
            <a:t>fullstack</a:t>
          </a:r>
          <a:endParaRPr lang="en-GB" b="1" baseline="0" dirty="0">
            <a:latin typeface="Tw Cen MT" panose="020B0602020104020603" pitchFamily="34" charset="0"/>
          </a:endParaRPr>
        </a:p>
      </dgm:t>
    </dgm:pt>
    <dgm:pt modelId="{CDEF82C4-1838-46B0-8B1F-6DF1AFAD8D16}" type="parTrans" cxnId="{4930BE42-1468-4BBD-879D-3F43DDD2D45A}">
      <dgm:prSet/>
      <dgm:spPr/>
      <dgm:t>
        <a:bodyPr/>
        <a:lstStyle/>
        <a:p>
          <a:endParaRPr lang="en-GB" b="1">
            <a:latin typeface="Tw Cen MT" panose="020B0602020104020603" pitchFamily="34" charset="0"/>
          </a:endParaRPr>
        </a:p>
      </dgm:t>
    </dgm:pt>
    <dgm:pt modelId="{50B2E2E4-5871-4666-840A-24EBF8275690}" type="sibTrans" cxnId="{4930BE42-1468-4BBD-879D-3F43DDD2D45A}">
      <dgm:prSet/>
      <dgm:spPr/>
      <dgm:t>
        <a:bodyPr/>
        <a:lstStyle/>
        <a:p>
          <a:endParaRPr lang="en-GB" b="1">
            <a:latin typeface="Tw Cen MT" panose="020B0602020104020603" pitchFamily="34" charset="0"/>
          </a:endParaRPr>
        </a:p>
      </dgm:t>
    </dgm:pt>
    <dgm:pt modelId="{E57BB202-9091-4158-8EAE-95A0444981A3}">
      <dgm:prSet/>
      <dgm:spPr/>
      <dgm:t>
        <a:bodyPr/>
        <a:lstStyle/>
        <a:p>
          <a:r>
            <a:rPr lang="en-GB" b="1" baseline="0" dirty="0">
              <a:latin typeface="Tw Cen MT" panose="020B0602020104020603" pitchFamily="34" charset="0"/>
            </a:rPr>
            <a:t>The F# community is self-empowered</a:t>
          </a:r>
        </a:p>
        <a:p>
          <a:r>
            <a:rPr lang="en-GB" b="1" u="none" baseline="0" dirty="0">
              <a:latin typeface="Tw Cen MT" panose="020B0602020104020603" pitchFamily="34" charset="0"/>
            </a:rPr>
            <a:t>fsharp.org</a:t>
          </a:r>
          <a:endParaRPr lang="en-GB" b="1" u="none" dirty="0">
            <a:latin typeface="Tw Cen MT" panose="020B0602020104020603" pitchFamily="34" charset="0"/>
          </a:endParaRPr>
        </a:p>
      </dgm:t>
    </dgm:pt>
    <dgm:pt modelId="{BACDC0ED-BEA1-4193-957E-98357533EE11}" type="parTrans" cxnId="{3D1A1651-3618-4B95-ADDD-98D68F148B2B}">
      <dgm:prSet/>
      <dgm:spPr/>
      <dgm:t>
        <a:bodyPr/>
        <a:lstStyle/>
        <a:p>
          <a:endParaRPr lang="en-GB" b="1">
            <a:latin typeface="Tw Cen MT" panose="020B0602020104020603" pitchFamily="34" charset="0"/>
          </a:endParaRPr>
        </a:p>
      </dgm:t>
    </dgm:pt>
    <dgm:pt modelId="{7348227B-851A-4A99-BE8D-379BC491C0E5}" type="sibTrans" cxnId="{3D1A1651-3618-4B95-ADDD-98D68F148B2B}">
      <dgm:prSet/>
      <dgm:spPr/>
      <dgm:t>
        <a:bodyPr/>
        <a:lstStyle/>
        <a:p>
          <a:endParaRPr lang="en-GB" b="1">
            <a:latin typeface="Tw Cen MT" panose="020B0602020104020603" pitchFamily="34" charset="0"/>
          </a:endParaRPr>
        </a:p>
      </dgm:t>
    </dgm:pt>
    <dgm:pt modelId="{E1413EAF-C3C0-4A6E-9039-2BB01ED50B55}">
      <dgm:prSet/>
      <dgm:spPr/>
      <dgm:t>
        <a:bodyPr/>
        <a:lstStyle/>
        <a:p>
          <a:pPr rtl="0"/>
          <a:r>
            <a:rPr lang="en-GB" b="1" dirty="0" err="1">
              <a:latin typeface="Tw Cen MT" panose="020B0602020104020603" pitchFamily="34" charset="0"/>
            </a:rPr>
            <a:t>VSCode</a:t>
          </a:r>
          <a:r>
            <a:rPr lang="en-GB" b="1" dirty="0">
              <a:latin typeface="Tw Cen MT" panose="020B0602020104020603" pitchFamily="34" charset="0"/>
            </a:rPr>
            <a:t>, Visual Studio for Windows, Mac and Azure</a:t>
          </a:r>
        </a:p>
      </dgm:t>
    </dgm:pt>
    <dgm:pt modelId="{C8412A62-C25C-476B-A021-5AA71FFD2AC3}" type="parTrans" cxnId="{D964ECAD-E124-43D3-A979-F43A1EDFA96C}">
      <dgm:prSet/>
      <dgm:spPr/>
      <dgm:t>
        <a:bodyPr/>
        <a:lstStyle/>
        <a:p>
          <a:endParaRPr lang="en-GB" b="1">
            <a:latin typeface="Tw Cen MT" panose="020B0602020104020603" pitchFamily="34" charset="0"/>
          </a:endParaRPr>
        </a:p>
      </dgm:t>
    </dgm:pt>
    <dgm:pt modelId="{31189D48-8CF0-4852-8D46-275C351BC8C3}" type="sibTrans" cxnId="{D964ECAD-E124-43D3-A979-F43A1EDFA96C}">
      <dgm:prSet/>
      <dgm:spPr/>
      <dgm:t>
        <a:bodyPr/>
        <a:lstStyle/>
        <a:p>
          <a:endParaRPr lang="en-GB" b="1">
            <a:latin typeface="Tw Cen MT" panose="020B0602020104020603" pitchFamily="34" charset="0"/>
          </a:endParaRPr>
        </a:p>
      </dgm:t>
    </dgm:pt>
    <dgm:pt modelId="{56328013-0983-4355-B5E7-5999E5FA6DA7}">
      <dgm:prSet/>
      <dgm:spPr/>
      <dgm:t>
        <a:bodyPr/>
        <a:lstStyle/>
        <a:p>
          <a:r>
            <a:rPr lang="en-GB" b="1" u="none" baseline="0" dirty="0">
              <a:latin typeface="Tw Cen MT" panose="020B0602020104020603" pitchFamily="34" charset="0"/>
            </a:rPr>
            <a:t>Xamarin provide F# tools Android and iOS</a:t>
          </a:r>
          <a:endParaRPr lang="en-GB" b="1" u="none" dirty="0">
            <a:latin typeface="Tw Cen MT" panose="020B0602020104020603" pitchFamily="34" charset="0"/>
          </a:endParaRPr>
        </a:p>
      </dgm:t>
    </dgm:pt>
    <dgm:pt modelId="{EFBC9737-8D0D-485E-91AF-CD7CB9B4EA07}" type="parTrans" cxnId="{1241F25B-60A6-47AE-9595-97CFF126C48A}">
      <dgm:prSet/>
      <dgm:spPr/>
      <dgm:t>
        <a:bodyPr/>
        <a:lstStyle/>
        <a:p>
          <a:endParaRPr lang="en-GB" b="1">
            <a:latin typeface="Tw Cen MT" panose="020B0602020104020603" pitchFamily="34" charset="0"/>
          </a:endParaRPr>
        </a:p>
      </dgm:t>
    </dgm:pt>
    <dgm:pt modelId="{4070C06F-E2B9-4709-891D-6205897428C2}" type="sibTrans" cxnId="{1241F25B-60A6-47AE-9595-97CFF126C48A}">
      <dgm:prSet/>
      <dgm:spPr/>
      <dgm:t>
        <a:bodyPr/>
        <a:lstStyle/>
        <a:p>
          <a:endParaRPr lang="en-GB" b="1">
            <a:latin typeface="Tw Cen MT" panose="020B0602020104020603" pitchFamily="34" charset="0"/>
          </a:endParaRPr>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9">
        <dgm:presLayoutVars>
          <dgm:bulletEnabled val="1"/>
        </dgm:presLayoutVars>
      </dgm:prSet>
      <dgm:spPr/>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pt>
  </dgm:ptLst>
  <dgm:cxnLst>
    <dgm:cxn modelId="{8B549E16-53E4-4F09-B069-DE0AF86B2EF1}" type="presOf" srcId="{99DDF2FC-920D-4C4D-9879-581E042ED7BA}" destId="{5DBDC61F-9554-4F83-A359-6FE8F2984F77}"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6D7FC63B-01A7-45DC-993F-41826F01F379}" type="presOf" srcId="{34E93DDE-D099-4CA2-863C-7319E600DBE4}" destId="{84BBAD3E-47E3-429D-AF91-8056E7C916A7}" srcOrd="0" destOrd="0" presId="urn:microsoft.com/office/officeart/2005/8/layout/default"/>
    <dgm:cxn modelId="{798E3D3F-9658-436A-B40E-8CB84DD3A8B7}"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BB804F71-9F44-4E4A-AD6E-2F797D21AE36}" type="presOf" srcId="{E57BB202-9091-4158-8EAE-95A0444981A3}" destId="{D3EB88B9-0AA2-4E01-A4D0-65EDC49182AA}" srcOrd="0" destOrd="0" presId="urn:microsoft.com/office/officeart/2005/8/layout/default"/>
    <dgm:cxn modelId="{CD70E759-3D15-4C8D-9938-123BD64C3487}" type="presOf" srcId="{8876AE51-7D57-4B62-A5B5-787005D2FA85}" destId="{1186CC94-DC70-4D57-A77D-37EDB4FD06E7}" srcOrd="0" destOrd="0" presId="urn:microsoft.com/office/officeart/2005/8/layout/default"/>
    <dgm:cxn modelId="{2D9D705A-B4E9-4303-99D9-DDD70EDC56F1}" type="presOf" srcId="{A6AE4F78-536A-4EFD-8FEF-3AB9BE847C3E}" destId="{26173910-6CAB-4A25-AC9D-B4857C42D832}" srcOrd="0" destOrd="0" presId="urn:microsoft.com/office/officeart/2005/8/layout/default"/>
    <dgm:cxn modelId="{D0724997-6C8C-4F9C-8E79-36788D89F7C9}" type="presOf" srcId="{01DAB278-5C8C-4E71-8FFB-19B6D16E0324}" destId="{C74EC330-05F3-47AC-A5BF-0DC71ACE6964}"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6BB929B3-2ADD-426E-AD3B-3EF2BB1DAE2C}" type="presOf" srcId="{56328013-0983-4355-B5E7-5999E5FA6DA7}" destId="{3BA32929-EE9C-4E0C-85E5-8B6344E85F5D}"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a:t>Statically Typed</a:t>
          </a: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a:t>Dynamically Typed</a:t>
          </a: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pt>
    <dgm:pt modelId="{C4F96459-0667-46A5-8464-979D32A5AFC0}" type="pres">
      <dgm:prSet presAssocID="{83D561A4-503F-45B2-B21E-B4C0A921F900}" presName="circ2" presStyleLbl="vennNode1" presStyleIdx="1" presStyleCnt="2" custScaleX="110930" custScaleY="106214"/>
      <dgm:spPr/>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pt>
  </dgm:ptLst>
  <dgm:cxnLst>
    <dgm:cxn modelId="{F9C49516-F04E-4DAA-A42D-5A1C723519AB}" type="presOf" srcId="{83D561A4-503F-45B2-B21E-B4C0A921F900}" destId="{B3DBAB2C-2BCB-4EFA-8EF8-288AFF90DBD0}" srcOrd="1" destOrd="0" presId="urn:microsoft.com/office/officeart/2005/8/layout/venn1"/>
    <dgm:cxn modelId="{B7FB4A2D-AD22-4B62-A680-D04F2DB34DA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828C440-588F-4001-98F0-309F98CACAF7}" type="presOf" srcId="{8AF86F65-257F-4D4B-8F3E-9FA582CE5FAF}" destId="{9833359F-7D17-45D4-8EB8-A5BB503C7C74}" srcOrd="1" destOrd="0" presId="urn:microsoft.com/office/officeart/2005/8/layout/venn1"/>
    <dgm:cxn modelId="{55E9A777-9768-4C3E-BA89-851C1362325C}" type="presOf" srcId="{37280AB1-95FF-42E8-94B7-DCF4D2A09A09}" destId="{54AD1ADC-A634-4621-A4E4-473A7E172D0E}" srcOrd="0" destOrd="0" presId="urn:microsoft.com/office/officeart/2005/8/layout/venn1"/>
    <dgm:cxn modelId="{39F7FCAA-B52D-4153-8880-BC4D0BB4376C}" type="presOf" srcId="{83D561A4-503F-45B2-B21E-B4C0A921F900}" destId="{C4F96459-0667-46A5-8464-979D32A5AFC0}"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30BD1968-732B-4C6E-8263-0F78F8801E25}" type="presParOf" srcId="{54AD1ADC-A634-4621-A4E4-473A7E172D0E}" destId="{ED9FBEAD-8068-422C-B57A-30CFA25C3E76}" srcOrd="0" destOrd="0" presId="urn:microsoft.com/office/officeart/2005/8/layout/venn1"/>
    <dgm:cxn modelId="{57E85FB7-4AA6-4773-ABFE-A78D42A4782F}" type="presParOf" srcId="{54AD1ADC-A634-4621-A4E4-473A7E172D0E}" destId="{9833359F-7D17-45D4-8EB8-A5BB503C7C74}" srcOrd="1" destOrd="0" presId="urn:microsoft.com/office/officeart/2005/8/layout/venn1"/>
    <dgm:cxn modelId="{963E121E-E1A9-4267-9B22-A1F339D8EF77}" type="presParOf" srcId="{54AD1ADC-A634-4621-A4E4-473A7E172D0E}" destId="{C4F96459-0667-46A5-8464-979D32A5AFC0}" srcOrd="2" destOrd="0" presId="urn:microsoft.com/office/officeart/2005/8/layout/venn1"/>
    <dgm:cxn modelId="{BBAB6216-B233-4B59-B436-BA84842ED8A8}"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BEA038-76BE-4D79-8BB1-2CEA3DA7B7A6}"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DAE59DF2-9529-4568-9BA0-D8C9F1B80997}">
      <dgm:prSet/>
      <dgm:spPr/>
      <dgm:t>
        <a:bodyPr/>
        <a:lstStyle/>
        <a:p>
          <a:r>
            <a:rPr lang="en-GB" b="0" baseline="0" dirty="0"/>
            <a:t>F# Emphasises Clear, Code to Solve Real-world Problems</a:t>
          </a:r>
        </a:p>
      </dgm:t>
    </dgm:pt>
    <dgm:pt modelId="{4E623336-8DAC-4F14-AA89-0F8E6E6C7225}" type="parTrans" cxnId="{6200A3D2-3D62-4BB3-A8D3-9E572D413AF6}">
      <dgm:prSet/>
      <dgm:spPr/>
    </dgm:pt>
    <dgm:pt modelId="{789B9B66-4F59-41E5-A7D9-1B3966BF1714}" type="sibTrans" cxnId="{6200A3D2-3D62-4BB3-A8D3-9E572D413AF6}">
      <dgm:prSet/>
      <dgm:spPr/>
    </dgm:pt>
    <dgm:pt modelId="{149B0C85-1675-410C-8034-1060638F0F04}">
      <dgm:prSet/>
      <dgm:spPr/>
      <dgm:t>
        <a:bodyPr/>
        <a:lstStyle/>
        <a:p>
          <a:r>
            <a:rPr lang="en-GB" b="0" baseline="0" dirty="0"/>
            <a:t>This is the F# Code I love</a:t>
          </a:r>
          <a:endParaRPr lang="en-GB" dirty="0"/>
        </a:p>
      </dgm:t>
    </dgm:pt>
    <dgm:pt modelId="{0053E430-2A79-4394-A503-7C2392C74691}" type="parTrans" cxnId="{7F56F262-E4B8-472F-9082-0BD4CFE4DD4D}">
      <dgm:prSet/>
      <dgm:spPr/>
    </dgm:pt>
    <dgm:pt modelId="{4190056E-BB93-4C56-8A84-EEA281E37DE8}" type="sibTrans" cxnId="{7F56F262-E4B8-472F-9082-0BD4CFE4DD4D}">
      <dgm:prSet/>
      <dgm:spPr/>
    </dgm:pt>
    <dgm:pt modelId="{F68D8EE6-ED3F-45C7-A220-CF0D98DDBCF8}">
      <dgm:prSet/>
      <dgm:spPr/>
      <dgm:t>
        <a:bodyPr/>
        <a:lstStyle/>
        <a:p>
          <a:r>
            <a:rPr lang="en-GB" b="0" baseline="0" dirty="0"/>
            <a:t>Object Programming </a:t>
          </a:r>
        </a:p>
        <a:p>
          <a:r>
            <a:rPr lang="en-GB" b="0" baseline="0" dirty="0"/>
            <a:t>&lt;&gt; </a:t>
          </a:r>
        </a:p>
        <a:p>
          <a:r>
            <a:rPr lang="en-GB" b="0" baseline="0" dirty="0"/>
            <a:t>Object-oriented Programming</a:t>
          </a:r>
          <a:endParaRPr lang="en-GB" dirty="0"/>
        </a:p>
      </dgm:t>
    </dgm:pt>
    <dgm:pt modelId="{4AD0C0FB-E7CF-4DDB-A08F-15951F5E2017}" type="parTrans" cxnId="{BA5713C6-92FE-47BD-9AE8-D064A3344872}">
      <dgm:prSet/>
      <dgm:spPr/>
    </dgm:pt>
    <dgm:pt modelId="{F791B840-FBE1-404B-AE91-3877415BA303}" type="sibTrans" cxnId="{BA5713C6-92FE-47BD-9AE8-D064A3344872}">
      <dgm:prSet/>
      <dgm:spPr/>
    </dgm:pt>
    <dgm:pt modelId="{1EC90C55-1DBF-4404-B2C9-EBD6EBB8C5AA}">
      <dgm:prSet/>
      <dgm:spPr/>
      <dgm:t>
        <a:bodyPr/>
        <a:lstStyle/>
        <a:p>
          <a:r>
            <a:rPr lang="en-GB" b="0" baseline="0" dirty="0"/>
            <a:t>Not all Functional Code is Good Code</a:t>
          </a:r>
          <a:endParaRPr lang="en-GB" dirty="0"/>
        </a:p>
      </dgm:t>
    </dgm:pt>
    <dgm:pt modelId="{83941CAF-FB5B-4BF1-AD4A-B062FB9720AF}" type="parTrans" cxnId="{2C6BF97F-D66A-4D2D-8690-5A1462A48EFB}">
      <dgm:prSet/>
      <dgm:spPr/>
    </dgm:pt>
    <dgm:pt modelId="{8A968389-F4D4-411E-8EA8-BA7696541657}" type="sibTrans" cxnId="{2C6BF97F-D66A-4D2D-8690-5A1462A48EFB}">
      <dgm:prSet/>
      <dgm:spPr/>
    </dgm:pt>
    <dgm:pt modelId="{5EA493AD-CE33-4DDC-A650-B62719A9ECE7}" type="pres">
      <dgm:prSet presAssocID="{90BEA038-76BE-4D79-8BB1-2CEA3DA7B7A6}" presName="diagram" presStyleCnt="0">
        <dgm:presLayoutVars>
          <dgm:dir/>
          <dgm:resizeHandles val="exact"/>
        </dgm:presLayoutVars>
      </dgm:prSet>
      <dgm:spPr/>
    </dgm:pt>
    <dgm:pt modelId="{A3B33A26-3BE4-4500-B6B0-E27470C07D20}" type="pres">
      <dgm:prSet presAssocID="{DAE59DF2-9529-4568-9BA0-D8C9F1B80997}" presName="node" presStyleLbl="node1" presStyleIdx="0" presStyleCnt="4">
        <dgm:presLayoutVars>
          <dgm:bulletEnabled val="1"/>
        </dgm:presLayoutVars>
      </dgm:prSet>
      <dgm:spPr/>
    </dgm:pt>
    <dgm:pt modelId="{34396A67-2B68-466D-8609-98BD79E93E29}" type="pres">
      <dgm:prSet presAssocID="{789B9B66-4F59-41E5-A7D9-1B3966BF1714}" presName="sibTrans" presStyleCnt="0"/>
      <dgm:spPr/>
    </dgm:pt>
    <dgm:pt modelId="{B5CB0069-9FC4-4784-AD4B-9F0DD281D438}" type="pres">
      <dgm:prSet presAssocID="{149B0C85-1675-410C-8034-1060638F0F04}" presName="node" presStyleLbl="node1" presStyleIdx="1" presStyleCnt="4">
        <dgm:presLayoutVars>
          <dgm:bulletEnabled val="1"/>
        </dgm:presLayoutVars>
      </dgm:prSet>
      <dgm:spPr/>
    </dgm:pt>
    <dgm:pt modelId="{6B8980A8-22E7-4D78-8710-BF8FD8A7C222}" type="pres">
      <dgm:prSet presAssocID="{4190056E-BB93-4C56-8A84-EEA281E37DE8}" presName="sibTrans" presStyleCnt="0"/>
      <dgm:spPr/>
    </dgm:pt>
    <dgm:pt modelId="{6D51E91B-4374-49CC-8222-BEC9B93A1E93}" type="pres">
      <dgm:prSet presAssocID="{1EC90C55-1DBF-4404-B2C9-EBD6EBB8C5AA}" presName="node" presStyleLbl="node1" presStyleIdx="2" presStyleCnt="4">
        <dgm:presLayoutVars>
          <dgm:bulletEnabled val="1"/>
        </dgm:presLayoutVars>
      </dgm:prSet>
      <dgm:spPr/>
    </dgm:pt>
    <dgm:pt modelId="{D10B651F-7AC6-4B85-9966-A2645ED00598}" type="pres">
      <dgm:prSet presAssocID="{8A968389-F4D4-411E-8EA8-BA7696541657}" presName="sibTrans" presStyleCnt="0"/>
      <dgm:spPr/>
    </dgm:pt>
    <dgm:pt modelId="{1E31E542-E5C5-4DEB-AC70-234D0E2F3D62}" type="pres">
      <dgm:prSet presAssocID="{F68D8EE6-ED3F-45C7-A220-CF0D98DDBCF8}" presName="node" presStyleLbl="node1" presStyleIdx="3" presStyleCnt="4">
        <dgm:presLayoutVars>
          <dgm:bulletEnabled val="1"/>
        </dgm:presLayoutVars>
      </dgm:prSet>
      <dgm:spPr/>
    </dgm:pt>
  </dgm:ptLst>
  <dgm:cxnLst>
    <dgm:cxn modelId="{A7256925-7B00-44B7-8A02-406D55655713}" type="presOf" srcId="{90BEA038-76BE-4D79-8BB1-2CEA3DA7B7A6}" destId="{5EA493AD-CE33-4DDC-A650-B62719A9ECE7}" srcOrd="0" destOrd="0" presId="urn:microsoft.com/office/officeart/2005/8/layout/default"/>
    <dgm:cxn modelId="{FD50E42F-AAE2-4778-A0D2-09B2BDF0C32B}" type="presOf" srcId="{149B0C85-1675-410C-8034-1060638F0F04}" destId="{B5CB0069-9FC4-4784-AD4B-9F0DD281D438}" srcOrd="0" destOrd="0" presId="urn:microsoft.com/office/officeart/2005/8/layout/default"/>
    <dgm:cxn modelId="{7F56F262-E4B8-472F-9082-0BD4CFE4DD4D}" srcId="{90BEA038-76BE-4D79-8BB1-2CEA3DA7B7A6}" destId="{149B0C85-1675-410C-8034-1060638F0F04}" srcOrd="1" destOrd="0" parTransId="{0053E430-2A79-4394-A503-7C2392C74691}" sibTransId="{4190056E-BB93-4C56-8A84-EEA281E37DE8}"/>
    <dgm:cxn modelId="{CA3D5B78-ED15-4E6B-B459-6232B36B52CF}" type="presOf" srcId="{DAE59DF2-9529-4568-9BA0-D8C9F1B80997}" destId="{A3B33A26-3BE4-4500-B6B0-E27470C07D20}" srcOrd="0" destOrd="0" presId="urn:microsoft.com/office/officeart/2005/8/layout/default"/>
    <dgm:cxn modelId="{2C6BF97F-D66A-4D2D-8690-5A1462A48EFB}" srcId="{90BEA038-76BE-4D79-8BB1-2CEA3DA7B7A6}" destId="{1EC90C55-1DBF-4404-B2C9-EBD6EBB8C5AA}" srcOrd="2" destOrd="0" parTransId="{83941CAF-FB5B-4BF1-AD4A-B062FB9720AF}" sibTransId="{8A968389-F4D4-411E-8EA8-BA7696541657}"/>
    <dgm:cxn modelId="{7D79988F-5FD6-4167-A0E5-2D3EAF3EF2E5}" type="presOf" srcId="{1EC90C55-1DBF-4404-B2C9-EBD6EBB8C5AA}" destId="{6D51E91B-4374-49CC-8222-BEC9B93A1E93}" srcOrd="0" destOrd="0" presId="urn:microsoft.com/office/officeart/2005/8/layout/default"/>
    <dgm:cxn modelId="{BA5713C6-92FE-47BD-9AE8-D064A3344872}" srcId="{90BEA038-76BE-4D79-8BB1-2CEA3DA7B7A6}" destId="{F68D8EE6-ED3F-45C7-A220-CF0D98DDBCF8}" srcOrd="3" destOrd="0" parTransId="{4AD0C0FB-E7CF-4DDB-A08F-15951F5E2017}" sibTransId="{F791B840-FBE1-404B-AE91-3877415BA303}"/>
    <dgm:cxn modelId="{BB3185D1-8ABD-43C8-8D72-DF5F2D08A441}" type="presOf" srcId="{F68D8EE6-ED3F-45C7-A220-CF0D98DDBCF8}" destId="{1E31E542-E5C5-4DEB-AC70-234D0E2F3D62}" srcOrd="0" destOrd="0" presId="urn:microsoft.com/office/officeart/2005/8/layout/default"/>
    <dgm:cxn modelId="{6200A3D2-3D62-4BB3-A8D3-9E572D413AF6}" srcId="{90BEA038-76BE-4D79-8BB1-2CEA3DA7B7A6}" destId="{DAE59DF2-9529-4568-9BA0-D8C9F1B80997}" srcOrd="0" destOrd="0" parTransId="{4E623336-8DAC-4F14-AA89-0F8E6E6C7225}" sibTransId="{789B9B66-4F59-41E5-A7D9-1B3966BF1714}"/>
    <dgm:cxn modelId="{E9A4140F-6A9A-4FF1-8B1E-408A0E30DC11}" type="presParOf" srcId="{5EA493AD-CE33-4DDC-A650-B62719A9ECE7}" destId="{A3B33A26-3BE4-4500-B6B0-E27470C07D20}" srcOrd="0" destOrd="0" presId="urn:microsoft.com/office/officeart/2005/8/layout/default"/>
    <dgm:cxn modelId="{E8F5D423-1087-4C57-9538-CB0E7783CC30}" type="presParOf" srcId="{5EA493AD-CE33-4DDC-A650-B62719A9ECE7}" destId="{34396A67-2B68-466D-8609-98BD79E93E29}" srcOrd="1" destOrd="0" presId="urn:microsoft.com/office/officeart/2005/8/layout/default"/>
    <dgm:cxn modelId="{0B59B6BD-9D30-404C-9C87-924357F75BE2}" type="presParOf" srcId="{5EA493AD-CE33-4DDC-A650-B62719A9ECE7}" destId="{B5CB0069-9FC4-4784-AD4B-9F0DD281D438}" srcOrd="2" destOrd="0" presId="urn:microsoft.com/office/officeart/2005/8/layout/default"/>
    <dgm:cxn modelId="{E755C079-F544-49EF-9870-7FF940AD7EA9}" type="presParOf" srcId="{5EA493AD-CE33-4DDC-A650-B62719A9ECE7}" destId="{6B8980A8-22E7-4D78-8710-BF8FD8A7C222}" srcOrd="3" destOrd="0" presId="urn:microsoft.com/office/officeart/2005/8/layout/default"/>
    <dgm:cxn modelId="{8CEFC756-459F-489C-AA51-136BAABCA335}" type="presParOf" srcId="{5EA493AD-CE33-4DDC-A650-B62719A9ECE7}" destId="{6D51E91B-4374-49CC-8222-BEC9B93A1E93}" srcOrd="4" destOrd="0" presId="urn:microsoft.com/office/officeart/2005/8/layout/default"/>
    <dgm:cxn modelId="{855C2135-F2D9-418B-A184-424D529712FF}" type="presParOf" srcId="{5EA493AD-CE33-4DDC-A650-B62719A9ECE7}" destId="{D10B651F-7AC6-4B85-9966-A2645ED00598}" srcOrd="5" destOrd="0" presId="urn:microsoft.com/office/officeart/2005/8/layout/default"/>
    <dgm:cxn modelId="{6094BC63-51AC-4070-9C94-939CAA8E15E0}" type="presParOf" srcId="{5EA493AD-CE33-4DDC-A650-B62719A9ECE7}" destId="{1E31E542-E5C5-4DEB-AC70-234D0E2F3D6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u="none" kern="1200" dirty="0">
              <a:latin typeface="Tw Cen MT" panose="020B06020201040206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b="1" u="none" kern="1200" baseline="0" dirty="0">
              <a:latin typeface="Tw Cen MT" panose="020B0602020104020603" pitchFamily="34" charset="0"/>
            </a:rPr>
            <a:t>All F# language and tooling is accepting contributions</a:t>
          </a:r>
          <a:endParaRPr lang="en-GB" sz="2700" b="1" u="none" kern="1200" dirty="0">
            <a:latin typeface="Tw Cen MT" panose="020B0602020104020603" pitchFamily="34" charset="0"/>
          </a:endParaRPr>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b="1" kern="1200" baseline="0" dirty="0">
              <a:latin typeface="Tw Cen MT" panose="020B0602020104020603" pitchFamily="34" charset="0"/>
            </a:rPr>
            <a:t>The F# community is self-empowered</a:t>
          </a:r>
        </a:p>
        <a:p>
          <a:pPr marL="0" lvl="0" indent="0" algn="ctr" defTabSz="1200150">
            <a:lnSpc>
              <a:spcPct val="90000"/>
            </a:lnSpc>
            <a:spcBef>
              <a:spcPct val="0"/>
            </a:spcBef>
            <a:spcAft>
              <a:spcPct val="35000"/>
            </a:spcAft>
            <a:buNone/>
          </a:pPr>
          <a:r>
            <a:rPr lang="en-GB" sz="2700" b="1" u="none" kern="1200" baseline="0" dirty="0">
              <a:latin typeface="Tw Cen MT" panose="020B0602020104020603" pitchFamily="34" charset="0"/>
            </a:rPr>
            <a:t>fsharp.org</a:t>
          </a:r>
          <a:endParaRPr lang="en-GB" sz="2700" b="1" u="none" kern="1200" dirty="0">
            <a:latin typeface="Tw Cen MT" panose="020B0602020104020603" pitchFamily="34" charset="0"/>
          </a:endParaRPr>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b="1" u="none" kern="1200" baseline="0" dirty="0">
              <a:latin typeface="Tw Cen MT" panose="020B0602020104020603" pitchFamily="34" charset="0"/>
            </a:rPr>
            <a:t>Xamarin provide F# tools Android and iOS</a:t>
          </a:r>
          <a:endParaRPr lang="en-GB" sz="2700" b="1" u="none" kern="1200" dirty="0">
            <a:latin typeface="Tw Cen MT" panose="020B0602020104020603" pitchFamily="34" charset="0"/>
          </a:endParaRPr>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kern="1200" dirty="0" err="1">
              <a:latin typeface="Tw Cen MT" panose="020B0602020104020603" pitchFamily="34" charset="0"/>
            </a:rPr>
            <a:t>VSCode</a:t>
          </a:r>
          <a:r>
            <a:rPr lang="en-GB" sz="2700" b="1" kern="1200" dirty="0">
              <a:latin typeface="Tw Cen MT" panose="020B0602020104020603" pitchFamily="34" charset="0"/>
            </a:rPr>
            <a:t>, Visual Studio for Windows, Mac and Azure</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u="none" kern="1200" dirty="0" err="1">
              <a:latin typeface="Tw Cen MT" panose="020B0602020104020603" pitchFamily="34" charset="0"/>
            </a:rPr>
            <a:t>VSCode</a:t>
          </a:r>
          <a:r>
            <a:rPr lang="en-GB" sz="2700" b="1" u="none" kern="1200" dirty="0">
              <a:latin typeface="Tw Cen MT" panose="020B0602020104020603" pitchFamily="34" charset="0"/>
            </a:rPr>
            <a:t> and .NET Core for Linux/OSX</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kern="1200" baseline="0" dirty="0">
              <a:latin typeface="Tw Cen MT" panose="020B0602020104020603" pitchFamily="34" charset="0"/>
            </a:rPr>
            <a:t>The F# Compiler Service powers many other tools</a:t>
          </a:r>
          <a:endParaRPr lang="en-GB" sz="2700" b="1" kern="1200" dirty="0">
            <a:latin typeface="Tw Cen MT" panose="020B0602020104020603" pitchFamily="34" charset="0"/>
          </a:endParaRPr>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kern="1200" baseline="0" dirty="0">
              <a:latin typeface="Tw Cen MT" panose="020B0602020104020603" pitchFamily="34" charset="0"/>
            </a:rPr>
            <a:t>Fable for F#-to-</a:t>
          </a:r>
          <a:r>
            <a:rPr lang="en-GB" sz="2700" b="1" kern="1200" baseline="0" dirty="0" err="1">
              <a:latin typeface="Tw Cen MT" panose="020B0602020104020603" pitchFamily="34" charset="0"/>
            </a:rPr>
            <a:t>Javascript</a:t>
          </a:r>
          <a:endParaRPr lang="en-GB" sz="2700" b="1" kern="1200" baseline="0" dirty="0">
            <a:latin typeface="Tw Cen MT" panose="020B0602020104020603" pitchFamily="34" charset="0"/>
          </a:endParaRPr>
        </a:p>
        <a:p>
          <a:pPr marL="0" lvl="0" indent="0" algn="ctr" defTabSz="1200150" rtl="0">
            <a:lnSpc>
              <a:spcPct val="90000"/>
            </a:lnSpc>
            <a:spcBef>
              <a:spcPct val="0"/>
            </a:spcBef>
            <a:spcAft>
              <a:spcPct val="35000"/>
            </a:spcAft>
            <a:buNone/>
          </a:pPr>
          <a:r>
            <a:rPr lang="en-GB" sz="2700" b="1" kern="1200" baseline="0" dirty="0">
              <a:latin typeface="Tw Cen MT" panose="020B0602020104020603" pitchFamily="34" charset="0"/>
            </a:rPr>
            <a:t>SAFE for F# </a:t>
          </a:r>
          <a:r>
            <a:rPr lang="en-GB" sz="2700" b="1" kern="1200" baseline="0" dirty="0" err="1">
              <a:latin typeface="Tw Cen MT" panose="020B0602020104020603" pitchFamily="34" charset="0"/>
            </a:rPr>
            <a:t>fullstack</a:t>
          </a:r>
          <a:endParaRPr lang="en-GB" sz="2700" b="1" kern="1200" baseline="0" dirty="0">
            <a:latin typeface="Tw Cen MT" panose="020B06020201040206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u="none" kern="1200" dirty="0">
              <a:latin typeface="Tw Cen MT" panose="020B0602020104020603" pitchFamily="34" charset="0"/>
            </a:rPr>
            <a:t>F# 4.6 now complete!</a:t>
          </a:r>
          <a:endParaRPr lang="en-GB" sz="2700" b="1" kern="1200" dirty="0">
            <a:latin typeface="Tw Cen MT" panose="020B0602020104020603" pitchFamily="34" charset="0"/>
          </a:endParaRPr>
        </a:p>
      </dsp:txBody>
      <dsp:txXfrm>
        <a:off x="6798295" y="3966469"/>
        <a:ext cx="2833037" cy="1699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Statically Typed</a:t>
          </a:r>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Dynamically Typed</a:t>
          </a:r>
        </a:p>
      </dsp:txBody>
      <dsp:txXfrm>
        <a:off x="4562636" y="668466"/>
        <a:ext cx="2857068" cy="362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33A26-3BE4-4500-B6B0-E27470C07D20}">
      <dsp:nvSpPr>
        <dsp:cNvPr id="0" name=""/>
        <dsp:cNvSpPr/>
      </dsp:nvSpPr>
      <dsp:spPr>
        <a:xfrm>
          <a:off x="1586637" y="2548"/>
          <a:ext cx="4087140" cy="245228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F# Emphasises Clear, Code to Solve Real-world Problems</a:t>
          </a:r>
        </a:p>
      </dsp:txBody>
      <dsp:txXfrm>
        <a:off x="1586637" y="2548"/>
        <a:ext cx="4087140" cy="2452284"/>
      </dsp:txXfrm>
    </dsp:sp>
    <dsp:sp modelId="{B5CB0069-9FC4-4784-AD4B-9F0DD281D438}">
      <dsp:nvSpPr>
        <dsp:cNvPr id="0" name=""/>
        <dsp:cNvSpPr/>
      </dsp:nvSpPr>
      <dsp:spPr>
        <a:xfrm>
          <a:off x="6082491" y="2548"/>
          <a:ext cx="4087140" cy="2452284"/>
        </a:xfrm>
        <a:prstGeom prst="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This is the F# Code I love</a:t>
          </a:r>
          <a:endParaRPr lang="en-GB" sz="3000" kern="1200" dirty="0"/>
        </a:p>
      </dsp:txBody>
      <dsp:txXfrm>
        <a:off x="6082491" y="2548"/>
        <a:ext cx="4087140" cy="2452284"/>
      </dsp:txXfrm>
    </dsp:sp>
    <dsp:sp modelId="{6D51E91B-4374-49CC-8222-BEC9B93A1E93}">
      <dsp:nvSpPr>
        <dsp:cNvPr id="0" name=""/>
        <dsp:cNvSpPr/>
      </dsp:nvSpPr>
      <dsp:spPr>
        <a:xfrm>
          <a:off x="1586637" y="2863546"/>
          <a:ext cx="4087140" cy="2452284"/>
        </a:xfrm>
        <a:prstGeom prst="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Not all Functional Code is Good Code</a:t>
          </a:r>
          <a:endParaRPr lang="en-GB" sz="3000" kern="1200" dirty="0"/>
        </a:p>
      </dsp:txBody>
      <dsp:txXfrm>
        <a:off x="1586637" y="2863546"/>
        <a:ext cx="4087140" cy="2452284"/>
      </dsp:txXfrm>
    </dsp:sp>
    <dsp:sp modelId="{1E31E542-E5C5-4DEB-AC70-234D0E2F3D62}">
      <dsp:nvSpPr>
        <dsp:cNvPr id="0" name=""/>
        <dsp:cNvSpPr/>
      </dsp:nvSpPr>
      <dsp:spPr>
        <a:xfrm>
          <a:off x="6082491" y="2863546"/>
          <a:ext cx="4087140" cy="2452284"/>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Object Programming </a:t>
          </a:r>
        </a:p>
        <a:p>
          <a:pPr marL="0" lvl="0" indent="0" algn="ctr" defTabSz="1333500">
            <a:lnSpc>
              <a:spcPct val="90000"/>
            </a:lnSpc>
            <a:spcBef>
              <a:spcPct val="0"/>
            </a:spcBef>
            <a:spcAft>
              <a:spcPct val="35000"/>
            </a:spcAft>
            <a:buNone/>
          </a:pPr>
          <a:r>
            <a:rPr lang="en-GB" sz="3000" b="0" kern="1200" baseline="0" dirty="0"/>
            <a:t>&lt;&gt; </a:t>
          </a:r>
        </a:p>
        <a:p>
          <a:pPr marL="0" lvl="0" indent="0" algn="ctr" defTabSz="1333500">
            <a:lnSpc>
              <a:spcPct val="90000"/>
            </a:lnSpc>
            <a:spcBef>
              <a:spcPct val="0"/>
            </a:spcBef>
            <a:spcAft>
              <a:spcPct val="35000"/>
            </a:spcAft>
            <a:buNone/>
          </a:pPr>
          <a:r>
            <a:rPr lang="en-GB" sz="3000" b="0" kern="1200" baseline="0" dirty="0"/>
            <a:t>Object-oriented Programming</a:t>
          </a:r>
          <a:endParaRPr lang="en-GB" sz="3000" kern="1200" dirty="0"/>
        </a:p>
      </dsp:txBody>
      <dsp:txXfrm>
        <a:off x="6082491" y="2863546"/>
        <a:ext cx="4087140" cy="24522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2/20/2019</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2/20/2019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2/20/2019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00674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20/02/2019</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20/02/2019</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20/02/2019</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20/02/2019</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20/02/2019</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20/02/2019</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4.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 id="2147483884"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20/02/2019</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fsharp/fslang-design/tree/master/FSharp-4.1"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sharp/fslang-design/tree/master/FSharp-4.5"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fsharp/fslang-design/tree/master/FSharp-4.5"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ionide.io/"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dotnet/core/"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12" Type="http://schemas.openxmlformats.org/officeDocument/2006/relationships/image" Target="../media/image24.png"/><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fsharp.org/history/index.html"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hyperlink" Target="http://github.com/fsprojects/Fabulous"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gif"/><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fsharp/fslang-design/tree/master/FSharp-4.0"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p:txBody>
          <a:bodyPr>
            <a:normAutofit/>
          </a:bodyPr>
          <a:lstStyle/>
          <a:p>
            <a:r>
              <a:rPr lang="en-GB" dirty="0">
                <a:latin typeface="+mj-lt"/>
              </a:rPr>
              <a:t>Don Syme</a:t>
            </a:r>
          </a:p>
          <a:p>
            <a:r>
              <a:rPr lang="en-GB" dirty="0">
                <a:latin typeface="+mj-lt"/>
              </a:rPr>
              <a:t>F# Community Contributor</a:t>
            </a:r>
          </a:p>
          <a:p>
            <a:r>
              <a:rPr lang="en-GB" dirty="0">
                <a:latin typeface="+mj-lt"/>
              </a:rPr>
              <a:t>Researcher @ Microsoft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5152180"/>
          </a:xfrm>
        </p:spPr>
        <p:txBody>
          <a:bodyPr/>
          <a:lstStyle/>
          <a:p>
            <a:pPr algn="l"/>
            <a:r>
              <a:rPr lang="en-GB" sz="4800" dirty="0">
                <a:latin typeface="Segoe UI Light" panose="020B0502040204020203" pitchFamily="34" charset="0"/>
              </a:rPr>
              <a:t>F# 4.1</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Optional large scope cycles more on this later)</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Result&lt;</a:t>
            </a:r>
            <a:r>
              <a:rPr lang="en-GB" sz="3200" dirty="0" err="1">
                <a:latin typeface="Segoe UI Light" panose="020B0502040204020203" pitchFamily="34" charset="0"/>
              </a:rPr>
              <a:t>T,Error</a:t>
            </a:r>
            <a:r>
              <a:rPr lang="en-GB" sz="3200" dirty="0">
                <a:latin typeface="Segoe UI Light" panose="020B0502040204020203" pitchFamily="34" charset="0"/>
              </a:rPr>
              <a:t>&gt; in standard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tuples</a:t>
            </a:r>
            <a:br>
              <a:rPr lang="en-GB" sz="3200" dirty="0">
                <a:gradFill flip="none" rotWithShape="1">
                  <a:gsLst>
                    <a:gs pos="0">
                      <a:prstClr val="black"/>
                    </a:gs>
                    <a:gs pos="86000">
                      <a:prstClr val="black"/>
                    </a:gs>
                  </a:gsLst>
                  <a:lin ang="5400000" scaled="0"/>
                  <a:tileRect/>
                </a:gradFill>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records</a:t>
            </a: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unions</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https://github.com/fsharp/fslang-design/tree/master/FSharp-4.1</a:t>
            </a:r>
            <a:r>
              <a:rPr lang="en-GB" dirty="0"/>
              <a:t> </a:t>
            </a:r>
          </a:p>
        </p:txBody>
      </p:sp>
    </p:spTree>
    <p:extLst>
      <p:ext uri="{BB962C8B-B14F-4D97-AF65-F5344CB8AC3E}">
        <p14:creationId xmlns:p14="http://schemas.microsoft.com/office/powerpoint/2010/main" val="331921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3822585"/>
          </a:xfrm>
        </p:spPr>
        <p:txBody>
          <a:bodyPr/>
          <a:lstStyle/>
          <a:p>
            <a:pPr algn="l"/>
            <a:r>
              <a:rPr lang="en-GB" sz="4800" dirty="0">
                <a:latin typeface="Segoe UI Light" panose="020B0502040204020203" pitchFamily="34" charset="0"/>
              </a:rPr>
              <a:t>F# 4.5</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Span&lt;T&gt; high perf type-safe non-allocating code</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Improved async debugging</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https://github.com/fsharp/fslang-design/tree/master/FSharp-4.5</a:t>
            </a:r>
            <a:r>
              <a:rPr lang="en-GB" dirty="0"/>
              <a:t> </a:t>
            </a:r>
          </a:p>
        </p:txBody>
      </p:sp>
    </p:spTree>
    <p:extLst>
      <p:ext uri="{BB962C8B-B14F-4D97-AF65-F5344CB8AC3E}">
        <p14:creationId xmlns:p14="http://schemas.microsoft.com/office/powerpoint/2010/main" val="2212823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3379387"/>
          </a:xfrm>
        </p:spPr>
        <p:txBody>
          <a:bodyPr/>
          <a:lstStyle/>
          <a:p>
            <a:pPr algn="l"/>
            <a:r>
              <a:rPr lang="en-GB" sz="4800" dirty="0">
                <a:latin typeface="Segoe UI Light" panose="020B0502040204020203" pitchFamily="34" charset="0"/>
              </a:rPr>
              <a:t>F# 4.6</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Anonymous records</a:t>
            </a:r>
            <a:br>
              <a:rPr lang="en-GB" sz="3200" dirty="0">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https://github.com/fsharp/fslang-design/tree/master/FSharp-4.5</a:t>
            </a:r>
            <a:r>
              <a:rPr lang="en-GB" dirty="0"/>
              <a:t> </a:t>
            </a:r>
          </a:p>
        </p:txBody>
      </p:sp>
    </p:spTree>
    <p:extLst>
      <p:ext uri="{BB962C8B-B14F-4D97-AF65-F5344CB8AC3E}">
        <p14:creationId xmlns:p14="http://schemas.microsoft.com/office/powerpoint/2010/main" val="2874551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1149927"/>
            <a:ext cx="11176000" cy="1994392"/>
          </a:xfrm>
        </p:spPr>
        <p:txBody>
          <a:bodyPr/>
          <a:lstStyle/>
          <a:p>
            <a:r>
              <a:rPr lang="en-GB" sz="4800" dirty="0" err="1">
                <a:latin typeface="Segoe UI Light" panose="020B0502040204020203" pitchFamily="34" charset="0"/>
              </a:rPr>
              <a:t>VSCode</a:t>
            </a:r>
            <a:r>
              <a:rPr lang="en-GB" sz="4800" dirty="0">
                <a:latin typeface="Segoe UI Light" panose="020B0502040204020203" pitchFamily="34" charset="0"/>
              </a:rPr>
              <a:t> + </a:t>
            </a:r>
            <a:r>
              <a:rPr lang="en-GB" sz="4800" dirty="0" err="1">
                <a:latin typeface="Segoe UI Light" panose="020B0502040204020203" pitchFamily="34" charset="0"/>
              </a:rPr>
              <a:t>Ionide</a:t>
            </a:r>
            <a:r>
              <a:rPr lang="en-GB" sz="4800" dirty="0">
                <a:latin typeface="Segoe UI Light" panose="020B0502040204020203" pitchFamily="34" charset="0"/>
              </a:rPr>
              <a:t> = </a:t>
            </a:r>
            <a:br>
              <a:rPr lang="en-GB" sz="4800" dirty="0">
                <a:latin typeface="Segoe UI Light" panose="020B0502040204020203" pitchFamily="34" charset="0"/>
              </a:rPr>
            </a:br>
            <a:r>
              <a:rPr lang="en-GB" sz="4800" dirty="0">
                <a:latin typeface="Segoe UI Light" panose="020B0502040204020203" pitchFamily="34" charset="0"/>
              </a:rPr>
              <a:t>Cross-Platform F# Editing Love</a:t>
            </a:r>
            <a:br>
              <a:rPr lang="en-GB" sz="4800" dirty="0">
                <a:latin typeface="Segoe UI Light" panose="020B0502040204020203" pitchFamily="34" charset="0"/>
              </a:rPr>
            </a:br>
            <a:endParaRPr lang="en-GB" sz="4800" dirty="0">
              <a:latin typeface="Segoe UI Light" panose="020B0502040204020203" pitchFamily="34" charset="0"/>
            </a:endParaRPr>
          </a:p>
        </p:txBody>
      </p:sp>
      <p:pic>
        <p:nvPicPr>
          <p:cNvPr id="3" name="Picture 2">
            <a:hlinkClick r:id="rId2"/>
            <a:extLst>
              <a:ext uri="{FF2B5EF4-FFF2-40B4-BE49-F238E27FC236}">
                <a16:creationId xmlns:a16="http://schemas.microsoft.com/office/drawing/2014/main" id="{426D63EE-91D5-475C-BACF-C556A8A1C514}"/>
              </a:ext>
            </a:extLst>
          </p:cNvPr>
          <p:cNvPicPr>
            <a:picLocks noChangeAspect="1"/>
          </p:cNvPicPr>
          <p:nvPr/>
        </p:nvPicPr>
        <p:blipFill>
          <a:blip r:embed="rId3"/>
          <a:stretch>
            <a:fillRect/>
          </a:stretch>
        </p:blipFill>
        <p:spPr>
          <a:xfrm>
            <a:off x="2490816" y="3231448"/>
            <a:ext cx="7105650" cy="3067050"/>
          </a:xfrm>
          <a:prstGeom prst="rect">
            <a:avLst/>
          </a:prstGeom>
        </p:spPr>
      </p:pic>
    </p:spTree>
    <p:extLst>
      <p:ext uri="{BB962C8B-B14F-4D97-AF65-F5344CB8AC3E}">
        <p14:creationId xmlns:p14="http://schemas.microsoft.com/office/powerpoint/2010/main" val="4207949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4875181"/>
          </a:xfrm>
        </p:spPr>
        <p:txBody>
          <a:bodyPr/>
          <a:lstStyle/>
          <a:p>
            <a:r>
              <a:rPr lang="en-GB" sz="4800" dirty="0">
                <a:latin typeface="Segoe UI Light" panose="020B0502040204020203" pitchFamily="34" charset="0"/>
              </a:rPr>
              <a:t>F# and .NET Core (Linux, OSX, Windows)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cs typeface="Consolas" panose="020B0609020204030204" pitchFamily="49" charset="0"/>
              </a:rPr>
              <a:t>dotnet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build</a:t>
            </a:r>
            <a:br>
              <a:rPr lang="en-GB" sz="3200" dirty="0">
                <a:latin typeface="Consolas" panose="020B0609020204030204" pitchFamily="49" charset="0"/>
                <a:cs typeface="Consolas" panose="020B0609020204030204" pitchFamily="49" charset="0"/>
              </a:rPr>
            </a:br>
            <a:br>
              <a:rPr lang="en-GB" sz="4800" dirty="0">
                <a:latin typeface="Consolas" panose="020B0609020204030204" pitchFamily="49" charset="0"/>
                <a:cs typeface="Consolas" panose="020B0609020204030204" pitchFamily="49" charset="0"/>
              </a:rPr>
            </a:br>
            <a:r>
              <a:rPr lang="en-GB" sz="3200" dirty="0">
                <a:latin typeface="Segoe UI Light" panose="020B0502040204020203" pitchFamily="34" charset="0"/>
                <a:hlinkClick r:id="rId2"/>
              </a:rPr>
              <a:t>docs.microsoft.com/dotnet/core/</a:t>
            </a:r>
            <a:r>
              <a:rPr lang="en-GB" sz="3200" dirty="0">
                <a:latin typeface="Segoe UI Light" panose="020B0502040204020203" pitchFamily="34" charset="0"/>
              </a:rPr>
              <a:t> </a:t>
            </a:r>
            <a:br>
              <a:rPr lang="en-GB" sz="3200" dirty="0">
                <a:latin typeface="Segoe UI Light" panose="020B0502040204020203" pitchFamily="34" charset="0"/>
              </a:rPr>
            </a:b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381746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b="1"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93237"/>
          </a:xfrm>
        </p:spPr>
        <p:txBody>
          <a:bodyPr/>
          <a:lstStyle/>
          <a:p>
            <a:r>
              <a:rPr lang="en-GB" sz="4000" dirty="0">
                <a:latin typeface="Segoe UI Light" panose="020B0502040204020203" pitchFamily="34" charset="0"/>
                <a:cs typeface="Segoe UI Light" panose="020B0502040204020203" pitchFamily="34" charset="0"/>
              </a:rPr>
              <a:t>A stroll through some of the F# 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love a little less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this relates to the language features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latin typeface="Segoe UI Light" panose="020B0502040204020203" pitchFamily="34" charset="0"/>
                <a:cs typeface="Segoe UI Light" panose="020B0502040204020203" pitchFamily="34" charset="0"/>
              </a:rPr>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1906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966719"/>
            <a:ext cx="11176000" cy="2659190"/>
          </a:xfrm>
        </p:spPr>
        <p:txBody>
          <a:bodyPr/>
          <a:lstStyle/>
          <a:p>
            <a:r>
              <a:rPr lang="en-GB" sz="4800" dirty="0">
                <a:latin typeface="Segoe UI Light" panose="020B0502040204020203" pitchFamily="34" charset="0"/>
                <a:cs typeface="Segoe UI Light" panose="020B0502040204020203" pitchFamily="34" charset="0"/>
              </a:rPr>
              <a:t>OK, I’m the language designer. I could tell you about the features.</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But what code do I </a:t>
            </a:r>
            <a:r>
              <a:rPr lang="en-GB" sz="4800" b="1" u="sng" dirty="0">
                <a:latin typeface="Segoe UI Light" panose="020B0502040204020203" pitchFamily="34" charset="0"/>
                <a:cs typeface="Segoe UI Light" panose="020B0502040204020203" pitchFamily="34" charset="0"/>
              </a:rPr>
              <a:t>like</a:t>
            </a:r>
            <a:r>
              <a:rPr lang="en-GB" sz="4800" dirty="0">
                <a:latin typeface="Segoe UI Light" panose="020B0502040204020203" pitchFamily="34" charset="0"/>
                <a:cs typeface="Segoe UI Light" panose="020B0502040204020203" pitchFamily="34" charset="0"/>
              </a:rPr>
              <a:t> and </a:t>
            </a:r>
            <a:r>
              <a:rPr lang="en-GB" sz="4800" b="1" u="sng" dirty="0">
                <a:latin typeface="Segoe UI Light" panose="020B0502040204020203" pitchFamily="34" charset="0"/>
                <a:cs typeface="Segoe UI Light" panose="020B0502040204020203" pitchFamily="34" charset="0"/>
              </a:rPr>
              <a:t>not like</a:t>
            </a:r>
            <a:r>
              <a:rPr lang="en-GB" sz="4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8996276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115581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10C9DDB-AE17-4900-8639-DC60F194E6C2}"/>
              </a:ext>
            </a:extLst>
          </p:cNvPr>
          <p:cNvPicPr>
            <a:picLocks noChangeAspect="1"/>
          </p:cNvPicPr>
          <p:nvPr/>
        </p:nvPicPr>
        <p:blipFill>
          <a:blip r:embed="rId12"/>
          <a:stretch>
            <a:fillRect/>
          </a:stretch>
        </p:blipFill>
        <p:spPr>
          <a:xfrm>
            <a:off x="928687" y="1042987"/>
            <a:ext cx="10334625" cy="4772025"/>
          </a:xfrm>
          <a:prstGeom prst="rect">
            <a:avLst/>
          </a:prstGeom>
        </p:spPr>
      </p:pic>
    </p:spTree>
    <p:extLst>
      <p:ext uri="{BB962C8B-B14F-4D97-AF65-F5344CB8AC3E}">
        <p14:creationId xmlns:p14="http://schemas.microsoft.com/office/powerpoint/2010/main" val="2978499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3282271" y="1941074"/>
            <a:ext cx="5480164" cy="3858174"/>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a:t>
            </a:r>
            <a:endParaRPr lang="en-GB" b="1" dirty="0">
              <a:latin typeface="Consolas" panose="020B0609020204030204" pitchFamily="49" charset="0"/>
              <a:cs typeface="Consolas" panose="020B0609020204030204" pitchFamily="49"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 |&gt; f2 |&gt; f3 |&gt; …..</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55986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sz="2000" dirty="0">
              <a:solidFill>
                <a:srgbClr val="569CD6"/>
              </a:solidFill>
              <a:latin typeface="Consolas" panose="020B0609020204030204" pitchFamily="49" charset="0"/>
            </a:endParaRPr>
          </a:p>
          <a:p>
            <a:endParaRPr lang="en-GB" sz="2000" dirty="0">
              <a:solidFill>
                <a:srgbClr val="569CD6"/>
              </a:solidFill>
              <a:latin typeface="Consolas" panose="020B0609020204030204" pitchFamily="49" charset="0"/>
            </a:endParaRPr>
          </a:p>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650300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3877985"/>
          </a:xfrm>
        </p:spPr>
        <p:txBody>
          <a:bodyPr/>
          <a:lstStyle/>
          <a:p>
            <a:r>
              <a:rPr lang="en-GB" sz="4000" dirty="0">
                <a:latin typeface="Segoe UI Light" panose="020B0502040204020203" pitchFamily="34" charset="0"/>
                <a:cs typeface="Segoe UI Light" panose="020B0502040204020203" pitchFamily="34" charset="0"/>
              </a:rPr>
              <a:t>Aside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The Early History of F# - HOPL IV submission (2020)</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Draft now available!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hlinkClick r:id="rId2"/>
              </a:rPr>
              <a:t>fsharp.org/history</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588380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graphicFrame>
        <p:nvGraphicFramePr>
          <p:cNvPr id="2" name="Table 1">
            <a:extLst>
              <a:ext uri="{FF2B5EF4-FFF2-40B4-BE49-F238E27FC236}">
                <a16:creationId xmlns:a16="http://schemas.microsoft.com/office/drawing/2014/main" id="{BC299FEF-AD8D-49E4-9EDD-7ED42220ABC2}"/>
              </a:ext>
            </a:extLst>
          </p:cNvPr>
          <p:cNvGraphicFramePr>
            <a:graphicFrameLocks noGrp="1"/>
          </p:cNvGraphicFramePr>
          <p:nvPr>
            <p:extLst>
              <p:ext uri="{D42A27DB-BD31-4B8C-83A1-F6EECF244321}">
                <p14:modId xmlns:p14="http://schemas.microsoft.com/office/powerpoint/2010/main" val="1533183428"/>
              </p:ext>
            </p:extLst>
          </p:nvPr>
        </p:nvGraphicFramePr>
        <p:xfrm>
          <a:off x="4569799" y="1883085"/>
          <a:ext cx="3881337" cy="2452989"/>
        </p:xfrm>
        <a:graphic>
          <a:graphicData uri="http://schemas.openxmlformats.org/drawingml/2006/table">
            <a:tbl>
              <a:tblPr/>
              <a:tblGrid>
                <a:gridCol w="3881337">
                  <a:extLst>
                    <a:ext uri="{9D8B030D-6E8A-4147-A177-3AD203B41FA5}">
                      <a16:colId xmlns:a16="http://schemas.microsoft.com/office/drawing/2014/main" val="547979089"/>
                    </a:ext>
                  </a:extLst>
                </a:gridCol>
              </a:tblGrid>
              <a:tr h="2452989">
                <a:tc>
                  <a:txBody>
                    <a:bodyPr/>
                    <a:lstStyle/>
                    <a:p>
                      <a:pPr algn="l" fontAlgn="t"/>
                      <a:r>
                        <a:rPr lang="en-GB" sz="1500" dirty="0">
                          <a:solidFill>
                            <a:srgbClr val="D73A49"/>
                          </a:solidFill>
                          <a:effectLst/>
                          <a:latin typeface="Consolas" panose="020B0609020204030204" pitchFamily="49" charset="0"/>
                        </a:rPr>
                        <a:t>type</a:t>
                      </a:r>
                      <a:r>
                        <a:rPr lang="en-GB" sz="1500" dirty="0">
                          <a:solidFill>
                            <a:srgbClr val="24292E"/>
                          </a:solidFill>
                          <a:effectLst/>
                          <a:latin typeface="Consolas" panose="020B0609020204030204" pitchFamily="49" charset="0"/>
                        </a:rPr>
                        <a:t> </a:t>
                      </a:r>
                      <a:r>
                        <a:rPr lang="en-GB" sz="1500" dirty="0">
                          <a:solidFill>
                            <a:srgbClr val="6F42C1"/>
                          </a:solidFill>
                          <a:effectLst/>
                          <a:latin typeface="Consolas" panose="020B0609020204030204" pitchFamily="49" charset="0"/>
                        </a:rPr>
                        <a:t>Value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Integer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int64</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String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Date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DateTime</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Data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Bool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bool</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Dict</a:t>
                      </a:r>
                      <a:r>
                        <a:rPr lang="en-GB" sz="1500" dirty="0">
                          <a:solidFill>
                            <a:srgbClr val="24292E"/>
                          </a:solidFill>
                          <a:effectLst/>
                          <a:latin typeface="Consolas" panose="020B0609020204030204" pitchFamily="49" charset="0"/>
                        </a:rPr>
                        <a:t>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string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Array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txBody>
                  <a:tcPr marL="80000" marR="80000" marT="32000" marB="8000">
                    <a:lnL>
                      <a:noFill/>
                    </a:lnL>
                    <a:lnR>
                      <a:noFill/>
                    </a:lnR>
                    <a:lnT>
                      <a:noFill/>
                    </a:lnT>
                    <a:lnB>
                      <a:noFill/>
                    </a:lnB>
                    <a:solidFill>
                      <a:srgbClr val="FFFFFF"/>
                    </a:solidFill>
                  </a:tcPr>
                </a:tc>
                <a:extLst>
                  <a:ext uri="{0D108BD9-81ED-4DB2-BD59-A6C34878D82A}">
                    <a16:rowId xmlns:a16="http://schemas.microsoft.com/office/drawing/2014/main" val="749655510"/>
                  </a:ext>
                </a:extLst>
              </a:tr>
            </a:tbl>
          </a:graphicData>
        </a:graphic>
      </p:graphicFrame>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142" y="364982"/>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4569799" y="1093568"/>
            <a:ext cx="3402598" cy="646331"/>
          </a:xfrm>
          <a:prstGeom prst="rect">
            <a:avLst/>
          </a:prstGeom>
        </p:spPr>
        <p:txBody>
          <a:bodyPr wrap="none">
            <a:spAutoFit/>
          </a:bodyPr>
          <a:lstStyle/>
          <a:p>
            <a:r>
              <a:rPr lang="en-GB" dirty="0">
                <a:hlinkClick r:id="rId4"/>
              </a:rPr>
              <a:t>https://medium.com/@odytrice</a:t>
            </a:r>
            <a:endParaRPr lang="en-GB" dirty="0"/>
          </a:p>
          <a:p>
            <a:r>
              <a:rPr lang="en-GB" dirty="0" err="1"/>
              <a:t>Ody</a:t>
            </a:r>
            <a:r>
              <a:rPr lang="en-GB" dirty="0"/>
              <a:t> </a:t>
            </a:r>
            <a:r>
              <a:rPr lang="en-GB" dirty="0" err="1"/>
              <a:t>Mbegbu</a:t>
            </a:r>
            <a:r>
              <a:rPr lang="en-GB" dirty="0"/>
              <a:t> </a:t>
            </a:r>
          </a:p>
        </p:txBody>
      </p:sp>
    </p:spTree>
    <p:extLst>
      <p:ext uri="{BB962C8B-B14F-4D97-AF65-F5344CB8AC3E}">
        <p14:creationId xmlns:p14="http://schemas.microsoft.com/office/powerpoint/2010/main" val="69077201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285241"/>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data scripting</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2964873" y="1892962"/>
            <a:ext cx="9227127" cy="3194324"/>
          </a:xfrm>
          <a:prstGeom prst="foldedCorner">
            <a:avLst>
              <a:gd name="adj" fmla="val 4700"/>
            </a:avLst>
          </a:prstGeom>
          <a:solidFill>
            <a:schemeClr val="bg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008000"/>
                </a:solidFill>
                <a:latin typeface="Consolas" panose="020B0609020204030204" pitchFamily="49" charset="0"/>
              </a:rPr>
              <a:t>// Get the nuget stats schema</a:t>
            </a:r>
          </a:p>
          <a:p>
            <a:r>
              <a:rPr lang="nb-NO" sz="1600" dirty="0">
                <a:solidFill>
                  <a:srgbClr val="0000FF"/>
                </a:solidFill>
                <a:latin typeface="Consolas" panose="020B0609020204030204" pitchFamily="49" charset="0"/>
              </a:rPr>
              <a:t>type</a:t>
            </a:r>
            <a:r>
              <a:rPr lang="nb-NO" sz="1600" dirty="0">
                <a:solidFill>
                  <a:srgbClr val="000000"/>
                </a:solidFill>
                <a:latin typeface="Consolas" panose="020B0609020204030204" pitchFamily="49" charset="0"/>
              </a:rPr>
              <a:t> NugetStats = HtmlProvider&lt;</a:t>
            </a:r>
            <a:r>
              <a:rPr lang="nb-NO" sz="1600" dirty="0">
                <a:solidFill>
                  <a:srgbClr val="A31515"/>
                </a:solidFill>
                <a:latin typeface="Consolas" panose="020B0609020204030204" pitchFamily="49" charset="0"/>
              </a:rPr>
              <a:t>"https://www.nuget.org/packages/FSharp.Data"</a:t>
            </a:r>
            <a:r>
              <a:rPr lang="nb-NO" sz="1600" dirty="0">
                <a:solidFill>
                  <a:srgbClr val="000000"/>
                </a:solidFill>
                <a:latin typeface="Consolas" panose="020B0609020204030204" pitchFamily="49" charset="0"/>
              </a:rPr>
              <a:t>&gt;</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Load the live package stats for </a:t>
            </a:r>
            <a:r>
              <a:rPr lang="en-GB" sz="1600" dirty="0" err="1">
                <a:solidFill>
                  <a:srgbClr val="008000"/>
                </a:solidFill>
                <a:latin typeface="Consolas" panose="020B0609020204030204" pitchFamily="49" charset="0"/>
              </a:rPr>
              <a:t>FSharp.Data</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a:t>
            </a:r>
            <a:r>
              <a:rPr lang="en-GB" sz="1600" dirty="0">
                <a:solidFill>
                  <a:srgbClr val="000000"/>
                </a:solidFill>
                <a:latin typeface="Consolas" panose="020B0609020204030204" pitchFamily="49" charset="0"/>
              </a:rPr>
              <a:t> = </a:t>
            </a:r>
            <a:r>
              <a:rPr lang="en-GB" sz="1600" dirty="0" err="1">
                <a:solidFill>
                  <a:srgbClr val="000000"/>
                </a:solidFill>
                <a:latin typeface="Consolas" panose="020B0609020204030204" pitchFamily="49" charset="0"/>
              </a:rPr>
              <a:t>NugetStats</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Tables.``Version</a:t>
            </a:r>
            <a:r>
              <a:rPr lang="en-GB" sz="1600" dirty="0">
                <a:solidFill>
                  <a:srgbClr val="000000"/>
                </a:solidFill>
                <a:latin typeface="Consolas" panose="020B0609020204030204" pitchFamily="49" charset="0"/>
              </a:rPr>
              <a:t> History``</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Group by minor version and calculate download count</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stats = </a:t>
            </a:r>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rawStats.Rows</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Seq.groupBy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r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getMinorVersion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r.MinorVersion</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Seq.sortBy</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fst</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Seq.map</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Seq.sumBy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x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x.Downloads</a:t>
            </a:r>
            <a:r>
              <a:rPr lang="en-GB"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96544617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model-view-update mobile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model-view-update mobile app</a:t>
            </a:r>
          </a:p>
        </p:txBody>
      </p:sp>
    </p:spTree>
    <p:extLst>
      <p:ext uri="{BB962C8B-B14F-4D97-AF65-F5344CB8AC3E}">
        <p14:creationId xmlns:p14="http://schemas.microsoft.com/office/powerpoint/2010/main" val="3974043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model-view-update web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model-view-update web view</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5991771" cy="221599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221251"/>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mj-lt"/>
                <a:cs typeface="Consolas" panose="020B0609020204030204" pitchFamily="49" charset="0"/>
                <a:hlinkClick r:id="rId2"/>
              </a:rPr>
              <a:t>github.com/fsprojects/Fabulous</a:t>
            </a:r>
            <a:r>
              <a:rPr lang="en-GB" sz="4000" dirty="0">
                <a:latin typeface="+mj-lt"/>
                <a:cs typeface="Consolas" panose="020B0609020204030204" pitchFamily="49" charset="0"/>
              </a:rPr>
              <a:t> </a:t>
            </a:r>
            <a:endParaRPr lang="en-GB" b="1" dirty="0">
              <a:latin typeface="+mj-lt"/>
              <a:cs typeface="Consolas" panose="020B0609020204030204" pitchFamily="49" charset="0"/>
            </a:endParaRPr>
          </a:p>
        </p:txBody>
      </p:sp>
    </p:spTree>
    <p:extLst>
      <p:ext uri="{BB962C8B-B14F-4D97-AF65-F5344CB8AC3E}">
        <p14:creationId xmlns:p14="http://schemas.microsoft.com/office/powerpoint/2010/main" val="1454997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Get it on Google Play">
            <a:extLst>
              <a:ext uri="{FF2B5EF4-FFF2-40B4-BE49-F238E27FC236}">
                <a16:creationId xmlns:a16="http://schemas.microsoft.com/office/drawing/2014/main" id="{90A1DB22-A6A0-437B-A7AE-F356B9067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39" y="3736492"/>
            <a:ext cx="2756636" cy="10681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me">
            <a:extLst>
              <a:ext uri="{FF2B5EF4-FFF2-40B4-BE49-F238E27FC236}">
                <a16:creationId xmlns:a16="http://schemas.microsoft.com/office/drawing/2014/main" id="{57570A8E-CFF6-46AF-91E5-E927A891A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159" y="643466"/>
            <a:ext cx="2576616" cy="557106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user-images.githubusercontent.com/7204669/39318922-57c95174-4977-11e8-94a9-cc385101ce5d.png">
            <a:extLst>
              <a:ext uri="{FF2B5EF4-FFF2-40B4-BE49-F238E27FC236}">
                <a16:creationId xmlns:a16="http://schemas.microsoft.com/office/drawing/2014/main" id="{BC668F34-D8DA-4F31-8F0F-6190C9966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8061" y="466485"/>
            <a:ext cx="1476372" cy="2624662"/>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get it on app store logo">
            <a:extLst>
              <a:ext uri="{FF2B5EF4-FFF2-40B4-BE49-F238E27FC236}">
                <a16:creationId xmlns:a16="http://schemas.microsoft.com/office/drawing/2014/main" id="{31109EC3-3EC8-4958-B2C3-6EA3A58B5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276" y="5248937"/>
            <a:ext cx="2544203" cy="8777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p">
            <a:extLst>
              <a:ext uri="{FF2B5EF4-FFF2-40B4-BE49-F238E27FC236}">
                <a16:creationId xmlns:a16="http://schemas.microsoft.com/office/drawing/2014/main" id="{54E5407D-8877-4339-9901-E48478481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9388" y="3482692"/>
            <a:ext cx="1222846" cy="264399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https://camo.githubusercontent.com/21cb93d21e08fd6b4e41d887f12e98216b9d0d25/68747470733a2f2f6c696e6b6d616b65722e6974756e65732e6170706c652e636f6d2f6173736574732f7368617265642f6261646765732f656e2d75732f61707073746f72652d6c72672e737667">
            <a:extLst>
              <a:ext uri="{FF2B5EF4-FFF2-40B4-BE49-F238E27FC236}">
                <a16:creationId xmlns:a16="http://schemas.microsoft.com/office/drawing/2014/main" id="{CE70D789-D831-4B0D-B3BC-D18EC4F41C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10" descr="https://camo.githubusercontent.com/21cb93d21e08fd6b4e41d887f12e98216b9d0d25/68747470733a2f2f6c696e6b6d616b65722e6974756e65732e6170706c652e636f6d2f6173736574732f7368617265642f6261646765732f656e2d75732f61707073746f72652d6c72672e737667">
            <a:extLst>
              <a:ext uri="{FF2B5EF4-FFF2-40B4-BE49-F238E27FC236}">
                <a16:creationId xmlns:a16="http://schemas.microsoft.com/office/drawing/2014/main" id="{2C35B576-8105-4E53-B0DB-578F40203964}"/>
              </a:ext>
            </a:extLst>
          </p:cNvPr>
          <p:cNvSpPr>
            <a:spLocks noChangeAspect="1" noChangeArrowheads="1"/>
          </p:cNvSpPr>
          <p:nvPr/>
        </p:nvSpPr>
        <p:spPr bwMode="auto">
          <a:xfrm>
            <a:off x="6096000" y="3429000"/>
            <a:ext cx="3833658" cy="38336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2" name="Picture 4" descr="Home">
            <a:extLst>
              <a:ext uri="{FF2B5EF4-FFF2-40B4-BE49-F238E27FC236}">
                <a16:creationId xmlns:a16="http://schemas.microsoft.com/office/drawing/2014/main" id="{C77A44A6-71AD-4D80-9C7B-9EBB658FC4F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203354" y="643466"/>
            <a:ext cx="2612332" cy="537650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images tictactoe elmish">
            <a:extLst>
              <a:ext uri="{FF2B5EF4-FFF2-40B4-BE49-F238E27FC236}">
                <a16:creationId xmlns:a16="http://schemas.microsoft.com/office/drawing/2014/main" id="{99B76EFD-E2B9-4763-AD87-B6117215D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544" y="379507"/>
            <a:ext cx="2824531" cy="279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344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39944F-854D-4282-B4EE-80FEA413AC6C}"/>
              </a:ext>
            </a:extLst>
          </p:cNvPr>
          <p:cNvSpPr txBox="1">
            <a:spLocks/>
          </p:cNvSpPr>
          <p:nvPr/>
        </p:nvSpPr>
        <p:spPr>
          <a:xfrm>
            <a:off x="247664" y="498443"/>
            <a:ext cx="4248922" cy="188359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3200" dirty="0">
                <a:latin typeface="Segoe UI Light" panose="020B0502040204020203" pitchFamily="34" charset="0"/>
                <a:cs typeface="Segoe UI Light" panose="020B0502040204020203" pitchFamily="34" charset="0"/>
              </a:rPr>
              <a:t>- super-fast compositional</a:t>
            </a:r>
          </a:p>
          <a:p>
            <a:pPr algn="l"/>
            <a:r>
              <a:rPr lang="en-GB" sz="3200" dirty="0">
                <a:latin typeface="Segoe UI Light" panose="020B0502040204020203" pitchFamily="34" charset="0"/>
                <a:cs typeface="Segoe UI Light" panose="020B0502040204020203" pitchFamily="34" charset="0"/>
              </a:rPr>
              <a:t>  web servers</a:t>
            </a:r>
          </a:p>
          <a:p>
            <a:pPr algn="l"/>
            <a:endParaRPr lang="en-GB" sz="3200"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6A9A9F7E-CD85-4D15-9EE0-9D23AFB83AD7}"/>
              </a:ext>
            </a:extLst>
          </p:cNvPr>
          <p:cNvSpPr/>
          <p:nvPr/>
        </p:nvSpPr>
        <p:spPr bwMode="auto">
          <a:xfrm>
            <a:off x="4496586" y="1645796"/>
            <a:ext cx="7306208" cy="393644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logout</a:t>
            </a:r>
            <a:r>
              <a:rPr lang="en-GB" sz="1400" dirty="0">
                <a:solidFill>
                  <a:srgbClr val="D4D4D4"/>
                </a:solidFill>
                <a:latin typeface="Consolas" panose="020B0609020204030204" pitchFamily="49" charset="0"/>
              </a:rPr>
              <a:t> : </a:t>
            </a:r>
            <a:r>
              <a:rPr lang="en-GB" sz="1400" dirty="0" err="1">
                <a:solidFill>
                  <a:srgbClr val="9CDCFE"/>
                </a:solidFill>
                <a:latin typeface="Consolas" panose="020B0609020204030204" pitchFamily="49" charset="0"/>
              </a:rPr>
              <a:t>HttpHandler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signOut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AuthSchemes.cookie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&gt;=&gt;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redirectTo</a:t>
            </a:r>
            <a:r>
              <a:rPr lang="en-GB" sz="1400" dirty="0">
                <a:solidFill>
                  <a:srgbClr val="D4D4D4"/>
                </a:solidFill>
                <a:latin typeface="Consolas" panose="020B0609020204030204" pitchFamily="49" charset="0"/>
              </a:rPr>
              <a:t> false </a:t>
            </a:r>
            <a:r>
              <a:rPr lang="en-GB" sz="1400" dirty="0" err="1">
                <a:solidFill>
                  <a:srgbClr val="D4D4D4"/>
                </a:solidFill>
                <a:latin typeface="Consolas" panose="020B0609020204030204" pitchFamily="49" charset="0"/>
              </a:rPr>
              <a:t>Urls.index</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webApp</a:t>
            </a:r>
            <a:r>
              <a:rPr lang="en-GB" sz="1400" dirty="0">
                <a:solidFill>
                  <a:srgbClr val="D4D4D4"/>
                </a:solidFill>
                <a:latin typeface="Consolas" panose="020B0609020204030204" pitchFamily="49" charset="0"/>
              </a:rPr>
              <a:t> : </a:t>
            </a:r>
            <a:r>
              <a:rPr lang="en-GB" sz="1400" dirty="0" err="1">
                <a:solidFill>
                  <a:srgbClr val="9CDCFE"/>
                </a:solidFill>
                <a:latin typeface="Consolas" panose="020B0609020204030204" pitchFamily="49" charset="0"/>
              </a:rPr>
              <a:t>HttpHandler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choose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GET </a:t>
            </a:r>
            <a:r>
              <a:rPr lang="en-GB" sz="1400" dirty="0">
                <a:solidFill>
                  <a:srgbClr val="569CD6"/>
                </a:solidFill>
                <a:latin typeface="Consolas" panose="020B0609020204030204" pitchFamily="49" charset="0"/>
              </a:rPr>
              <a:t>&gt;=&gt;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choose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Urls.index</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index</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Urls.login</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login</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Urls.user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authenticate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user</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Urls.logout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logout</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Urls.googleAuth</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googleAuth</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notFound</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923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1107996"/>
          </a:xfrm>
        </p:spPr>
        <p:txBody>
          <a:bodyPr/>
          <a:lstStyle/>
          <a:p>
            <a:r>
              <a:rPr lang="en-GB" sz="4000" dirty="0">
                <a:latin typeface="Segoe UI Light" panose="020B0502040204020203" pitchFamily="34" charset="0"/>
                <a:cs typeface="Segoe UI Light" panose="020B0502040204020203" pitchFamily="34" charset="0"/>
              </a:rPr>
              <a:t>But….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line :)</a:t>
            </a:r>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explicit lambdas or let</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Please give explicit arguments to functions defined in modules</a:t>
            </a:r>
          </a:p>
        </p:txBody>
      </p:sp>
      <p:pic>
        <p:nvPicPr>
          <p:cNvPr id="2" name="Picture 1">
            <a:extLst>
              <a:ext uri="{FF2B5EF4-FFF2-40B4-BE49-F238E27FC236}">
                <a16:creationId xmlns:a16="http://schemas.microsoft.com/office/drawing/2014/main"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Sometimes harder to understand than an imperative while loop</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same. </a:t>
            </a:r>
            <a:r>
              <a:rPr lang="en-GB" sz="2400" spc="0" dirty="0">
                <a:latin typeface="Segoe UI Light" panose="020B0502040204020203" pitchFamily="34" charset="0"/>
                <a:cs typeface="Segoe UI Light" panose="020B0502040204020203" pitchFamily="34" charset="0"/>
              </a:rPr>
              <a:t>Beware 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make 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a:latin typeface="Segoe UI Light" panose="020B0502040204020203" pitchFamily="34" charset="0"/>
                <a:cs typeface="Segoe UI Light" panose="020B0502040204020203" pitchFamily="34" charset="0"/>
              </a:rPr>
              <a:t>convert records to classes</a:t>
            </a:r>
            <a:r>
              <a:rPr lang="en-GB" sz="2400" spc="0" dirty="0">
                <a:latin typeface="Segoe UI Light" panose="020B0502040204020203" pitchFamily="34" charset="0"/>
                <a:cs typeface="Segoe UI Light" panose="020B0502040204020203" pitchFamily="34" charset="0"/>
              </a:rPr>
              <a:t>. Can be painful.</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id="{AEBC01C8-7994-478E-9825-A1DA57BB8BBF}"/>
              </a:ext>
            </a:extLst>
          </p:cNvPr>
          <p:cNvSpPr/>
          <p:nvPr/>
        </p:nvSpPr>
        <p:spPr bwMode="auto">
          <a:xfrm>
            <a:off x="5470755" y="3303360"/>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10D3D-2AD3-488A-ADDC-0215BA7E5D37}"/>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AEEF4C1-CAD7-47BD-9619-E9C5966BFCED}"/>
              </a:ext>
            </a:extLst>
          </p:cNvPr>
          <p:cNvPicPr>
            <a:picLocks noChangeAspect="1"/>
          </p:cNvPicPr>
          <p:nvPr/>
        </p:nvPicPr>
        <p:blipFill>
          <a:blip r:embed="rId2"/>
          <a:stretch>
            <a:fillRect/>
          </a:stretch>
        </p:blipFill>
        <p:spPr>
          <a:xfrm>
            <a:off x="1255957" y="1386328"/>
            <a:ext cx="9680086" cy="3852422"/>
          </a:xfrm>
          <a:prstGeom prst="rect">
            <a:avLst/>
          </a:prstGeom>
        </p:spPr>
      </p:pic>
      <p:sp>
        <p:nvSpPr>
          <p:cNvPr id="6" name="Rectangle 5">
            <a:extLst>
              <a:ext uri="{FF2B5EF4-FFF2-40B4-BE49-F238E27FC236}">
                <a16:creationId xmlns:a16="http://schemas.microsoft.com/office/drawing/2014/main" id="{126EAC33-0269-44E0-87E4-A96758CB3A6E}"/>
              </a:ext>
            </a:extLst>
          </p:cNvPr>
          <p:cNvSpPr/>
          <p:nvPr/>
        </p:nvSpPr>
        <p:spPr>
          <a:xfrm>
            <a:off x="4672945" y="5828811"/>
            <a:ext cx="2741391" cy="369332"/>
          </a:xfrm>
          <a:prstGeom prst="rect">
            <a:avLst/>
          </a:prstGeom>
        </p:spPr>
        <p:txBody>
          <a:bodyPr wrap="none">
            <a:spAutoFit/>
          </a:bodyPr>
          <a:lstStyle/>
          <a:p>
            <a:r>
              <a:rPr lang="en-GB" dirty="0">
                <a:hlinkClick r:id="rId3"/>
              </a:rPr>
              <a:t>www.microsoft.com/net/</a:t>
            </a:r>
            <a:r>
              <a:rPr lang="en-GB" dirty="0"/>
              <a:t> </a:t>
            </a:r>
          </a:p>
        </p:txBody>
      </p:sp>
    </p:spTree>
    <p:extLst>
      <p:ext uri="{BB962C8B-B14F-4D97-AF65-F5344CB8AC3E}">
        <p14:creationId xmlns:p14="http://schemas.microsoft.com/office/powerpoint/2010/main" val="235853943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Tree>
    <p:extLst>
      <p:ext uri="{BB962C8B-B14F-4D97-AF65-F5344CB8AC3E}">
        <p14:creationId xmlns:p14="http://schemas.microsoft.com/office/powerpoint/2010/main" val="27690640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C79AC2-15D0-4841-B9DD-ABAE38CEEBC4}"/>
              </a:ext>
            </a:extLst>
          </p:cNvPr>
          <p:cNvPicPr>
            <a:picLocks noChangeAspect="1"/>
          </p:cNvPicPr>
          <p:nvPr/>
        </p:nvPicPr>
        <p:blipFill>
          <a:blip r:embed="rId2"/>
          <a:stretch>
            <a:fillRect/>
          </a:stretch>
        </p:blipFill>
        <p:spPr>
          <a:xfrm>
            <a:off x="1619250" y="452437"/>
            <a:ext cx="8953500" cy="5953125"/>
          </a:xfrm>
          <a:prstGeom prst="rect">
            <a:avLst/>
          </a:prstGeom>
        </p:spPr>
      </p:pic>
    </p:spTree>
    <p:extLst>
      <p:ext uri="{BB962C8B-B14F-4D97-AF65-F5344CB8AC3E}">
        <p14:creationId xmlns:p14="http://schemas.microsoft.com/office/powerpoint/2010/main" val="334159154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6163226"/>
          </a:xfrm>
        </p:spPr>
        <p:txBody>
          <a:bodyPr/>
          <a:lstStyle/>
          <a:p>
            <a:r>
              <a:rPr lang="en-GB" sz="4000" spc="0" dirty="0">
                <a:latin typeface="Segoe UI Light" panose="020B0502040204020203" pitchFamily="34" charset="0"/>
                <a:cs typeface="Segoe UI Light" panose="020B0502040204020203" pitchFamily="34" charset="0"/>
              </a:rPr>
              <a:t>In the extreme </a:t>
            </a:r>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can be…</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objects as a single paradigm</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hierarchical classification (Animal,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large abstractions with many holes and 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declarations not 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composition through… more hierarchies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Title 5">
            <a:extLst>
              <a:ext uri="{FF2B5EF4-FFF2-40B4-BE49-F238E27FC236}">
                <a16:creationId xmlns:a16="http://schemas.microsoft.com/office/drawing/2014/main" id="{92723000-4B50-4FE4-BBDD-D1ABABF7496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65458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Rectangular Callout 1"/>
          <p:cNvSpPr/>
          <p:nvPr/>
        </p:nvSpPr>
        <p:spPr bwMode="auto">
          <a:xfrm>
            <a:off x="2315688"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a:gradFill>
                  <a:gsLst>
                    <a:gs pos="0">
                      <a:srgbClr val="FFFFFF"/>
                    </a:gs>
                    <a:gs pos="100000">
                      <a:srgbClr val="FFFFFF"/>
                    </a:gs>
                  </a:gsLst>
                  <a:lin ang="5400000" scaled="0"/>
                </a:gradFill>
                <a:latin typeface="Segoe Light" pitchFamily="34" charset="0"/>
              </a:rPr>
              <a:t>In one large company, ~500 people work on tooling for this</a:t>
            </a:r>
          </a:p>
        </p:txBody>
      </p:sp>
      <p:sp>
        <p:nvSpPr>
          <p:cNvPr id="11" name="Rectangular Callout 10"/>
          <p:cNvSpPr/>
          <p:nvPr/>
        </p:nvSpPr>
        <p:spPr bwMode="auto">
          <a:xfrm>
            <a:off x="8203870"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a:gradFill>
                  <a:gsLst>
                    <a:gs pos="0">
                      <a:srgbClr val="FFFFFF"/>
                    </a:gs>
                    <a:gs pos="100000">
                      <a:srgbClr val="FFFFFF"/>
                    </a:gs>
                  </a:gsLst>
                  <a:lin ang="5400000" scaled="0"/>
                </a:gradFill>
                <a:latin typeface="Segoe Light" pitchFamily="34" charset="0"/>
              </a:rPr>
              <a:t>…and 5000+ people work on tooling for this</a:t>
            </a:r>
          </a:p>
        </p:txBody>
      </p:sp>
    </p:spTree>
    <p:extLst>
      <p:ext uri="{BB962C8B-B14F-4D97-AF65-F5344CB8AC3E}">
        <p14:creationId xmlns:p14="http://schemas.microsoft.com/office/powerpoint/2010/main" val="1808258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982" y="2314131"/>
            <a:ext cx="9259502" cy="1495794"/>
          </a:xfrm>
        </p:spPr>
        <p:txBody>
          <a:bodyPr/>
          <a:lstStyle/>
          <a:p>
            <a:pPr algn="ctr"/>
            <a:r>
              <a:rPr lang="en-GB" sz="5400" dirty="0">
                <a:latin typeface="Segoe UI Light" panose="020B0502040204020203" pitchFamily="34" charset="0"/>
              </a:rPr>
              <a:t>We are living through an information revolution</a:t>
            </a:r>
            <a:endParaRPr lang="en-GB" sz="5400" b="1" dirty="0">
              <a:latin typeface="Segoe UI Light" panose="020B0502040204020203" pitchFamily="34" charset="0"/>
            </a:endParaRPr>
          </a:p>
        </p:txBody>
      </p:sp>
    </p:spTree>
    <p:extLst>
      <p:ext uri="{BB962C8B-B14F-4D97-AF65-F5344CB8AC3E}">
        <p14:creationId xmlns:p14="http://schemas.microsoft.com/office/powerpoint/2010/main" val="198773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40" y="529419"/>
            <a:ext cx="11921187" cy="62142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248" y="228600"/>
            <a:ext cx="11151917" cy="609398"/>
          </a:xfrm>
        </p:spPr>
        <p:txBody>
          <a:bodyPr/>
          <a:lstStyle/>
          <a:p>
            <a:r>
              <a:rPr lang="en-US" sz="4400" dirty="0">
                <a:latin typeface="Segoe UI Light" panose="020B0502040204020203" pitchFamily="34" charset="0"/>
                <a:cs typeface="Segoe UI Light" panose="020B0502040204020203" pitchFamily="34" charset="0"/>
              </a:rPr>
              <a:t>Data is like water…</a:t>
            </a:r>
          </a:p>
        </p:txBody>
      </p:sp>
    </p:spTree>
    <p:extLst>
      <p:ext uri="{BB962C8B-B14F-4D97-AF65-F5344CB8AC3E}">
        <p14:creationId xmlns:p14="http://schemas.microsoft.com/office/powerpoint/2010/main" val="11881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Segoe UI Light" panose="020B0502040204020203" pitchFamily="34" charset="0"/>
              </a:rPr>
              <a:t>We need to bring information </a:t>
            </a:r>
            <a:r>
              <a:rPr lang="en-GB" b="1" dirty="0">
                <a:latin typeface="Segoe UI Light" panose="020B0502040204020203" pitchFamily="34" charset="0"/>
              </a:rPr>
              <a:t>into</a:t>
            </a:r>
            <a:r>
              <a:rPr lang="en-GB" dirty="0">
                <a:latin typeface="Segoe UI Light" panose="020B0502040204020203" pitchFamily="34" charset="0"/>
              </a:rPr>
              <a:t> the language…</a:t>
            </a:r>
            <a:br>
              <a:rPr lang="en-GB" dirty="0">
                <a:latin typeface="Segoe UI Light" panose="020B0502040204020203" pitchFamily="34" charset="0"/>
              </a:rPr>
            </a:br>
            <a:br>
              <a:rPr lang="en-GB" dirty="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2292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Paradigm Locator</a:t>
            </a:r>
          </a:p>
        </p:txBody>
      </p:sp>
      <p:graphicFrame>
        <p:nvGraphicFramePr>
          <p:cNvPr id="3" name="Diagram 2"/>
          <p:cNvGraphicFramePr/>
          <p:nvPr>
            <p:extLst/>
          </p:nvPr>
        </p:nvGraphicFramePr>
        <p:xfrm>
          <a:off x="2009777" y="1038227"/>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5584328" y="4120151"/>
            <a:ext cx="4797116" cy="2708424"/>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a:latin typeface="Segoe UI Light" panose="020B0502040204020203" pitchFamily="34" charset="0"/>
              </a:rPr>
              <a:t>Options</a:t>
            </a:r>
          </a:p>
          <a:p>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statically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dynamic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dynamically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static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solidFill>
                  <a:srgbClr val="FFFF00"/>
                </a:solidFill>
                <a:latin typeface="Segoe UI Light" panose="020B0502040204020203" pitchFamily="34" charset="0"/>
              </a:rPr>
              <a:t>apply moderated static typing </a:t>
            </a:r>
            <a:r>
              <a:rPr lang="en-US" sz="2000" b="1" dirty="0">
                <a:latin typeface="Segoe UI Light" panose="020B0502040204020203" pitchFamily="34" charset="0"/>
              </a:rPr>
              <a:t>much more broadly</a:t>
            </a:r>
            <a:endParaRPr lang="en-US" sz="2000" b="1" dirty="0">
              <a:solidFill>
                <a:srgbClr val="FFFF00"/>
              </a:solidFill>
              <a:latin typeface="Segoe UI Light" panose="020B0502040204020203" pitchFamily="34" charset="0"/>
            </a:endParaRPr>
          </a:p>
        </p:txBody>
      </p:sp>
    </p:spTree>
    <p:extLst>
      <p:ext uri="{BB962C8B-B14F-4D97-AF65-F5344CB8AC3E}">
        <p14:creationId xmlns:p14="http://schemas.microsoft.com/office/powerpoint/2010/main" val="2648515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cs typeface="Segoe UI Light" panose="020B0502040204020203" pitchFamily="34" charset="0"/>
                <a:hlinkClick r:id="rId2"/>
              </a:rPr>
              <a:t>http://fsharp.github.io/FSharp.Data/images/json.gif</a:t>
            </a:r>
            <a:r>
              <a:rPr lang="en-GB" sz="3600" dirty="0">
                <a:latin typeface="Segoe UI Light" panose="020B0502040204020203" pitchFamily="34" charset="0"/>
                <a:cs typeface="Segoe UI Light" panose="020B0502040204020203" pitchFamily="34" charset="0"/>
              </a:rPr>
              <a:t> </a:t>
            </a:r>
            <a:br>
              <a:rPr lang="en-GB" sz="3600" dirty="0">
                <a:latin typeface="Segoe UI Light" panose="020B0502040204020203" pitchFamily="34" charset="0"/>
                <a:cs typeface="Segoe UI Light" panose="020B0502040204020203" pitchFamily="34" charset="0"/>
              </a:rPr>
            </a:b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hlinkClick r:id="rId3"/>
              </a:rPr>
              <a:t>http://fsharp.github.io/FSharp.Data/images/csv.gif</a:t>
            </a:r>
            <a:endParaRPr lang="en-GB" sz="3600"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91B0D31C-4BF0-463E-96DD-706848B534AC}"/>
              </a:ext>
            </a:extLst>
          </p:cNvPr>
          <p:cNvSpPr txBox="1">
            <a:spLocks/>
          </p:cNvSpPr>
          <p:nvPr/>
        </p:nvSpPr>
        <p:spPr>
          <a:xfrm>
            <a:off x="1166545" y="4416019"/>
            <a:ext cx="8536413" cy="886397"/>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3200" dirty="0">
                <a:latin typeface="Segoe UI Light" panose="020B0502040204020203" pitchFamily="34" charset="0"/>
                <a:cs typeface="Segoe UI Light" panose="020B0502040204020203" pitchFamily="34" charset="0"/>
              </a:rPr>
              <a:t>(but only if they are well engineered, robust, tested, useful, general-purpose)</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960222682"/>
              </p:ext>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132959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a:t>
            </a:r>
            <a:r>
              <a:rPr lang="en-GB" sz="2400" spc="0" dirty="0" err="1">
                <a:latin typeface="Segoe UI Light" panose="020B0502040204020203" pitchFamily="34" charset="0"/>
                <a:cs typeface="Segoe UI Light" panose="020B0502040204020203" pitchFamily="34" charset="0"/>
              </a:rPr>
              <a:t>Seq.append</a:t>
            </a: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773623" y="746258"/>
            <a:ext cx="7182255" cy="5568370"/>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for</a:t>
            </a:r>
            <a:r>
              <a:rPr lang="en-GB" sz="1200" dirty="0">
                <a:solidFill>
                  <a:srgbClr val="D4D4D4"/>
                </a:solidFill>
                <a:latin typeface="Consolas" panose="020B0609020204030204" pitchFamily="49" charset="0"/>
              </a:rPr>
              <a:t> e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entities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e</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0" grpId="1" animBg="1"/>
      <p:bldP spid="11" grpId="0"/>
      <p:bldP spid="11" grpId="1"/>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199439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It’s a library</a:t>
            </a:r>
          </a:p>
          <a:p>
            <a:pPr algn="l"/>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411738"/>
            <a:ext cx="6405097" cy="216711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381302"/>
            <a:ext cx="6405097" cy="216711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004C8C5-1F9F-4CE3-8184-0A7CA038647F}"/>
              </a:ext>
            </a:extLst>
          </p:cNvPr>
          <p:cNvGraphicFramePr/>
          <p:nvPr>
            <p:extLst>
              <p:ext uri="{D42A27DB-BD31-4B8C-83A1-F6EECF244321}">
                <p14:modId xmlns:p14="http://schemas.microsoft.com/office/powerpoint/2010/main" val="3995993678"/>
              </p:ext>
            </p:extLst>
          </p:nvPr>
        </p:nvGraphicFramePr>
        <p:xfrm>
          <a:off x="247663" y="498443"/>
          <a:ext cx="11756269" cy="5318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60321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263" y="2142416"/>
            <a:ext cx="11176000" cy="553998"/>
          </a:xfrm>
        </p:spPr>
        <p:txBody>
          <a:bodyPr/>
          <a:lstStyle/>
          <a:p>
            <a:r>
              <a:rPr lang="en-GB" sz="4000" dirty="0">
                <a:latin typeface="Segoe UI Light" panose="020B0502040204020203" pitchFamily="34" charset="0"/>
                <a:cs typeface="Segoe UI Light" panose="020B0502040204020203" pitchFamily="34" charset="0"/>
              </a:rPr>
              <a:t>Mutation Good, Mutation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853886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Good mutation</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Graphs of data frequently easier with mutation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Encapsulated, performant data very common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Please, encapsulate mutable data</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33350" y="1064609"/>
            <a:ext cx="6551713" cy="231403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addToClosureTable</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closureTableContains</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&lt;_</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a:t>
            </a:r>
            <a:r>
              <a:rPr lang="en-GB" sz="1200" dirty="0">
                <a:solidFill>
                  <a:srgbClr val="569CD6"/>
                </a:solidFill>
                <a:latin typeface="Consolas" panose="020B0609020204030204" pitchFamily="49" charset="0"/>
              </a:rPr>
              <a:t>&gt;&gt;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0" name="TextBox 9">
            <a:extLst>
              <a:ext uri="{FF2B5EF4-FFF2-40B4-BE49-F238E27FC236}">
                <a16:creationId xmlns:a16="http://schemas.microsoft.com/office/drawing/2014/main" id="{6A630BD7-D422-445D-9577-EB2576DE011F}"/>
              </a:ext>
            </a:extLst>
          </p:cNvPr>
          <p:cNvSpPr txBox="1"/>
          <p:nvPr/>
        </p:nvSpPr>
        <p:spPr>
          <a:xfrm>
            <a:off x="4819117" y="1133860"/>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1" name="TextBox 10">
            <a:extLst>
              <a:ext uri="{FF2B5EF4-FFF2-40B4-BE49-F238E27FC236}">
                <a16:creationId xmlns:a16="http://schemas.microsoft.com/office/drawing/2014/main" id="{5DDF63A5-DCCA-4727-91FD-8166DDC91790}"/>
              </a:ext>
            </a:extLst>
          </p:cNvPr>
          <p:cNvSpPr txBox="1"/>
          <p:nvPr/>
        </p:nvSpPr>
        <p:spPr>
          <a:xfrm>
            <a:off x="4717849" y="364870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3" name="Rectangle: Folded Corner 12">
            <a:extLst>
              <a:ext uri="{FF2B5EF4-FFF2-40B4-BE49-F238E27FC236}">
                <a16:creationId xmlns:a16="http://schemas.microsoft.com/office/drawing/2014/main" id="{D681A1A2-A0F7-421E-B5B9-4F6A5405A243}"/>
              </a:ext>
            </a:extLst>
          </p:cNvPr>
          <p:cNvSpPr/>
          <p:nvPr/>
        </p:nvSpPr>
        <p:spPr bwMode="auto">
          <a:xfrm>
            <a:off x="5233350" y="3531681"/>
            <a:ext cx="6551713" cy="3195573"/>
          </a:xfrm>
          <a:prstGeom prst="foldedCorner">
            <a:avLst>
              <a:gd name="adj" fmla="val 8199"/>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608B4E"/>
                </a:solidFill>
                <a:latin typeface="Consolas" panose="020B0609020204030204" pitchFamily="49" charset="0"/>
              </a:rPr>
              <a:t>/// The results of computing the LALR(1) closure of an LR(0) kernel</a:t>
            </a:r>
            <a:endParaRPr lang="en-GB" sz="1200" dirty="0">
              <a:solidFill>
                <a:srgbClr val="D4D4D4"/>
              </a:solidFill>
              <a:latin typeface="Consolas" panose="020B0609020204030204" pitchFamily="49" charset="0"/>
            </a:endParaRPr>
          </a:p>
          <a:p>
            <a:pPr lvl="0"/>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Closure1Table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Item0,HashSet</a:t>
            </a:r>
            <a:r>
              <a:rPr lang="en-GB" sz="1200" dirty="0">
                <a:solidFill>
                  <a:srgbClr val="569CD6"/>
                </a:solidFill>
                <a:latin typeface="Consolas" panose="020B0609020204030204" pitchFamily="49" charset="0"/>
              </a:rPr>
              <a:t>&lt;</a:t>
            </a:r>
            <a:r>
              <a:rPr lang="en-GB" sz="1200" dirty="0" err="1">
                <a:solidFill>
                  <a:srgbClr val="D4D4D4"/>
                </a:solidFill>
                <a:latin typeface="Consolas" panose="020B0609020204030204" pitchFamily="49" charset="0"/>
              </a:rPr>
              <a:t>TerminalIndex</a:t>
            </a:r>
            <a:r>
              <a:rPr lang="en-GB" sz="1200" dirty="0">
                <a:solidFill>
                  <a:srgbClr val="569CD6"/>
                </a:solidFill>
                <a:latin typeface="Consolas" panose="020B0609020204030204" pitchFamily="49" charset="0"/>
              </a:rPr>
              <a:t>&gt;&gt;()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__.Add</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__.Count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__.Contains</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4" name="Rectangular Callout 3">
            <a:extLst>
              <a:ext uri="{FF2B5EF4-FFF2-40B4-BE49-F238E27FC236}">
                <a16:creationId xmlns:a16="http://schemas.microsoft.com/office/drawing/2014/main" id="{556C7B88-A71B-4033-A3A6-6C6962144E54}"/>
              </a:ext>
            </a:extLst>
          </p:cNvPr>
          <p:cNvSpPr/>
          <p:nvPr/>
        </p:nvSpPr>
        <p:spPr>
          <a:xfrm>
            <a:off x="6013211" y="165515"/>
            <a:ext cx="4991990" cy="707886"/>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latin typeface="Segoe UI Light" panose="020B0502040204020203" pitchFamily="34" charset="0"/>
                <a:cs typeface="Segoe UI Light" panose="020B0502040204020203" pitchFamily="34" charset="0"/>
              </a:rPr>
              <a:t>F# gives you a lightweight mechanism for encapsulation – use it</a:t>
            </a:r>
          </a:p>
        </p:txBody>
      </p:sp>
    </p:spTree>
    <p:extLst>
      <p:ext uri="{BB962C8B-B14F-4D97-AF65-F5344CB8AC3E}">
        <p14:creationId xmlns:p14="http://schemas.microsoft.com/office/powerpoint/2010/main" val="584339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“ref” is often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15425"/>
            <a:ext cx="4991990" cy="1015663"/>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nearly always avoid using “ref” and just use “let mutable” in an expression or type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“let mutable x = y” is nearly always better than “let x = ref y”</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Localizes the mutation to a larger expression, type or class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We are planning to deprecate “!” and “:=“ to a </a:t>
            </a:r>
            <a:r>
              <a:rPr lang="en-GB" sz="2400" spc="0" dirty="0" err="1">
                <a:latin typeface="Segoe UI Light" panose="020B0502040204020203" pitchFamily="34" charset="0"/>
                <a:cs typeface="Segoe UI Light" panose="020B0502040204020203" pitchFamily="34" charset="0"/>
              </a:rPr>
              <a:t>compat</a:t>
            </a:r>
            <a:r>
              <a:rPr lang="en-GB" sz="2400" spc="0" dirty="0">
                <a:latin typeface="Segoe UI Light" panose="020B0502040204020203" pitchFamily="34" charset="0"/>
                <a:cs typeface="Segoe UI Light" panose="020B0502040204020203" pitchFamily="34" charset="0"/>
              </a:rPr>
              <a:t> module in F# 4.5 or 5.0</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1658133"/>
            <a:ext cx="6672371"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ref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).Contains(kernel))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).Add(kernel)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927627" y="1658133"/>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1658133"/>
            <a:ext cx="6672372"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mutable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err="1">
                <a:solidFill>
                  <a:srgbClr val="D4D4D4"/>
                </a:solidFill>
                <a:latin typeface="Consolas" panose="020B0609020204030204" pitchFamily="49" charset="0"/>
              </a:rPr>
              <a:t>acc.Contains</a:t>
            </a:r>
            <a:r>
              <a:rPr lang="en-GB" sz="1600" dirty="0">
                <a:solidFill>
                  <a:srgbClr val="D4D4D4"/>
                </a:solidFill>
                <a:latin typeface="Consolas" panose="020B0609020204030204" pitchFamily="49" charset="0"/>
              </a:rPr>
              <a:t>(kernel))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acc.Add</a:t>
            </a:r>
            <a:r>
              <a:rPr lang="en-GB" sz="1600" dirty="0">
                <a:solidFill>
                  <a:srgbClr val="D4D4D4"/>
                </a:solidFill>
                <a:latin typeface="Consolas" panose="020B0609020204030204" pitchFamily="49" charset="0"/>
              </a:rPr>
              <a:t>(kernel)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C2669259-E04F-4A98-9B39-E8988B465E08}"/>
              </a:ext>
            </a:extLst>
          </p:cNvPr>
          <p:cNvSpPr txBox="1"/>
          <p:nvPr/>
        </p:nvSpPr>
        <p:spPr>
          <a:xfrm>
            <a:off x="4784183" y="2805716"/>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9669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3" grpId="0"/>
      <p:bldP spid="3" grpId="1"/>
      <p:bldP spid="14" grpId="0" animBg="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null</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98598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F# heavily biased against it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F#-defined types do not have null as a normal value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algn="l"/>
            <a:r>
              <a:rPr lang="en-GB" sz="2400" spc="0" dirty="0">
                <a:latin typeface="Segoe UI Light" panose="020B0502040204020203" pitchFamily="34" charset="0"/>
                <a:cs typeface="Segoe UI Light" panose="020B0502040204020203" pitchFamily="34" charset="0"/>
              </a:rPr>
              <a:t>However I have used it for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Compact memory representations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Manual implementations of mutating fixups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Avoiding one indirection for an option type</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501362"/>
            <a:ext cx="5487509" cy="319557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CDCAA"/>
                </a:solidFill>
                <a:latin typeface="Consolas" panose="020B0609020204030204" pitchFamily="49" charset="0"/>
              </a:rPr>
              <a:t>[&lt;Struct&gt;]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EntityRefState</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Entity</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Unresolved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mutable</a:t>
            </a:r>
            <a:r>
              <a:rPr lang="en-GB" sz="1200" dirty="0">
                <a:solidFill>
                  <a:srgbClr val="D4D4D4"/>
                </a:solidFill>
                <a:latin typeface="Consolas" panose="020B0609020204030204" pitchFamily="49" charset="0"/>
              </a:rPr>
              <a:t> state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EntityRefState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Resolved x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Unresolved x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4092559"/>
            <a:ext cx="6335486" cy="2643183"/>
          </a:xfrm>
          <a:prstGeom prst="foldedCorner">
            <a:avLst>
              <a:gd name="adj" fmla="val 131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608B4E"/>
                </a:solidFill>
                <a:latin typeface="Consolas" panose="020B0609020204030204" pitchFamily="49" charset="0"/>
              </a:rPr>
              <a:t>/// Filled in when a entity reference has been resolved</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mutable</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Entity</a:t>
            </a:r>
          </a:p>
          <a:p>
            <a:endParaRPr lang="en-GB" sz="1200" dirty="0">
              <a:solidFill>
                <a:srgbClr val="608B4E"/>
              </a:solidFill>
              <a:latin typeface="Consolas" panose="020B0609020204030204" pitchFamily="49" charset="0"/>
            </a:endParaRPr>
          </a:p>
          <a:p>
            <a:r>
              <a:rPr lang="en-GB" sz="1200" dirty="0">
                <a:solidFill>
                  <a:srgbClr val="608B4E"/>
                </a:solidFill>
                <a:latin typeface="Consolas" panose="020B0609020204030204" pitchFamily="49" charset="0"/>
              </a:rPr>
              <a:t>     /// Indicates a reference to something in another assembly</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 </a:t>
            </a:r>
            <a:r>
              <a:rPr lang="en-GB" sz="1200" dirty="0">
                <a:solidFill>
                  <a:srgbClr val="569CD6"/>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7931036" y="269204"/>
            <a:ext cx="3007122" cy="400110"/>
          </a:xfrm>
          <a:prstGeom prst="wedgeRectCallout">
            <a:avLst>
              <a:gd name="adj1" fmla="val -60010"/>
              <a:gd name="adj2" fmla="val 14615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You can do this (F# 4.1)</a:t>
            </a:r>
          </a:p>
        </p:txBody>
      </p:sp>
      <p:sp>
        <p:nvSpPr>
          <p:cNvPr id="11" name="Rectangular Callout 3">
            <a:extLst>
              <a:ext uri="{FF2B5EF4-FFF2-40B4-BE49-F238E27FC236}">
                <a16:creationId xmlns:a16="http://schemas.microsoft.com/office/drawing/2014/main" id="{78263434-7E10-4E19-B021-4F715E906AC1}"/>
              </a:ext>
            </a:extLst>
          </p:cNvPr>
          <p:cNvSpPr/>
          <p:nvPr/>
        </p:nvSpPr>
        <p:spPr>
          <a:xfrm>
            <a:off x="6025414" y="3496880"/>
            <a:ext cx="5813660" cy="400110"/>
          </a:xfrm>
          <a:prstGeom prst="wedgeRectCallout">
            <a:avLst>
              <a:gd name="adj1" fmla="val -42290"/>
              <a:gd name="adj2" fmla="val 112471"/>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But you’ll see this sort of thing very occasionally</a:t>
            </a:r>
          </a:p>
        </p:txBody>
      </p:sp>
      <p:sp>
        <p:nvSpPr>
          <p:cNvPr id="13" name="TextBox 12">
            <a:extLst>
              <a:ext uri="{FF2B5EF4-FFF2-40B4-BE49-F238E27FC236}">
                <a16:creationId xmlns:a16="http://schemas.microsoft.com/office/drawing/2014/main" id="{81042F81-3315-4BE8-BF42-2D4E450363C3}"/>
              </a:ext>
            </a:extLst>
          </p:cNvPr>
          <p:cNvSpPr txBox="1"/>
          <p:nvPr/>
        </p:nvSpPr>
        <p:spPr>
          <a:xfrm>
            <a:off x="4831439" y="4159702"/>
            <a:ext cx="486383" cy="492443"/>
          </a:xfrm>
          <a:prstGeom prst="rect">
            <a:avLst/>
          </a:prstGeom>
          <a:noFill/>
        </p:spPr>
        <p:txBody>
          <a:bodyPr wrap="square" lIns="0" tIns="0" rIns="0" bIns="0" rtlCol="0">
            <a:spAutoFit/>
          </a:bodyPr>
          <a:lstStyle/>
          <a:p>
            <a:r>
              <a:rPr lang="en-GB" sz="3200" dirty="0">
                <a:solidFill>
                  <a:schemeClr val="accent6">
                    <a:lumMod val="75000"/>
                  </a:schemeClr>
                </a:solidFill>
                <a:latin typeface="Segoe Light" pitchFamily="34" charset="0"/>
                <a:sym typeface="Wingdings" panose="05000000000000000000" pitchFamily="2" charset="2"/>
              </a:rPr>
              <a:t></a:t>
            </a:r>
            <a:endParaRPr lang="en-GB" sz="3200" dirty="0">
              <a:solidFill>
                <a:schemeClr val="accent6">
                  <a:lumMod val="75000"/>
                </a:schemeClr>
              </a:solidFill>
              <a:latin typeface="Segoe Light" pitchFamily="34" charset="0"/>
            </a:endParaRPr>
          </a:p>
        </p:txBody>
      </p:sp>
      <p:sp>
        <p:nvSpPr>
          <p:cNvPr id="17" name="TextBox 16">
            <a:extLst>
              <a:ext uri="{FF2B5EF4-FFF2-40B4-BE49-F238E27FC236}">
                <a16:creationId xmlns:a16="http://schemas.microsoft.com/office/drawing/2014/main" id="{73E28E49-A261-49AC-83FA-A8B62FA95122}"/>
              </a:ext>
            </a:extLst>
          </p:cNvPr>
          <p:cNvSpPr txBox="1"/>
          <p:nvPr/>
        </p:nvSpPr>
        <p:spPr>
          <a:xfrm>
            <a:off x="4735939" y="67460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3279170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P spid="13"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431983"/>
          </a:xfrm>
        </p:spPr>
        <p:txBody>
          <a:bodyPr/>
          <a:lstStyle/>
          <a:p>
            <a:pPr algn="l"/>
            <a:r>
              <a:rPr lang="en-GB" sz="4800" dirty="0">
                <a:latin typeface="Segoe UI Light" panose="020B0502040204020203" pitchFamily="34" charset="0"/>
              </a:rPr>
              <a:t>F# 4.0</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True shift to cross-platform open engineering</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Long laundry list of language items</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Normalized core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Type providers more powerful</a:t>
            </a:r>
            <a:br>
              <a:rPr lang="en-GB" sz="3200" dirty="0">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Better debugging, tooling, performance</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~20% compiler perf improvement</a:t>
            </a: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5377655A-33BF-4555-BF8E-CB8D70F89BDF}"/>
              </a:ext>
            </a:extLst>
          </p:cNvPr>
          <p:cNvSpPr/>
          <p:nvPr/>
        </p:nvSpPr>
        <p:spPr>
          <a:xfrm>
            <a:off x="1706760" y="6139980"/>
            <a:ext cx="8700655" cy="369332"/>
          </a:xfrm>
          <a:prstGeom prst="rect">
            <a:avLst/>
          </a:prstGeom>
        </p:spPr>
        <p:txBody>
          <a:bodyPr wrap="square">
            <a:spAutoFit/>
          </a:bodyPr>
          <a:lstStyle/>
          <a:p>
            <a:r>
              <a:rPr lang="en-GB" dirty="0">
                <a:hlinkClick r:id="rId2"/>
              </a:rPr>
              <a:t>https://github.com/fsharp/fslang-design/tree/master/FSharp-4.0</a:t>
            </a:r>
            <a:r>
              <a:rPr lang="en-GB" dirty="0"/>
              <a:t> </a:t>
            </a: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30371</TotalTime>
  <Words>3413</Words>
  <Application>Microsoft Office PowerPoint</Application>
  <PresentationFormat>Widescreen</PresentationFormat>
  <Paragraphs>667</Paragraphs>
  <Slides>80</Slides>
  <Notes>1</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80</vt:i4>
      </vt:variant>
    </vt:vector>
  </HeadingPairs>
  <TitlesOfParts>
    <vt:vector size="96" baseType="lpstr">
      <vt:lpstr>Tw Cen MT</vt:lpstr>
      <vt:lpstr>inherit</vt:lpstr>
      <vt:lpstr>Lucida Console</vt:lpstr>
      <vt:lpstr>Segoe UI Light</vt:lpstr>
      <vt:lpstr>Arial</vt:lpstr>
      <vt:lpstr>Open Sans</vt:lpstr>
      <vt:lpstr>Segoe UI</vt:lpstr>
      <vt:lpstr>Wingdings</vt:lpstr>
      <vt:lpstr>Consolas</vt:lpstr>
      <vt:lpstr>Calibri</vt:lpstr>
      <vt:lpstr>Segoe Light</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vt:lpstr>
      <vt:lpstr>Aside  The Early History of F# - HOPL IV submission (2020)  Draft now available!  fsharp.org/history</vt:lpstr>
      <vt:lpstr>WARNING: Opinion!</vt:lpstr>
      <vt:lpstr>PowerPoint Presentation</vt:lpstr>
      <vt:lpstr>PowerPoint Presentation</vt:lpstr>
      <vt:lpstr>TL;DR – Where we are now</vt:lpstr>
      <vt:lpstr>The F# Language Design Process  github.com/fsharp/fslang-design github.com/fsharp/fslang-suggestions   </vt:lpstr>
      <vt:lpstr>F# 4.0  ✔ True shift to cross-platform open engineering ✔ Long laundry list of language items ✔ Normalized core library ✔ Type providers more powerful  ✔ Better debugging, tooling, performance ✔ ~20% compiler perf improvement</vt:lpstr>
      <vt:lpstr>F# 4.1  ✔ Optional large scope cycles more on this later) ✔ Result&lt;T,Error&gt; in standard library ✔ Unboxed (struct) tuples ✔ Unboxed (struct) records ✔ Unboxed (struct) unions  ✔ More bits and pieces </vt:lpstr>
      <vt:lpstr>F# 4.5  ✔ Span&lt;T&gt; high perf type-safe non-allocating code ✔ Improved async debugging  ✔ More bits and pieces </vt:lpstr>
      <vt:lpstr>F# 4.6  ✔ Anonymous records  ✔ More bits and pieces </vt:lpstr>
      <vt:lpstr>VSCode + Ionide =  Cross-Platform F# Editing Love </vt:lpstr>
      <vt:lpstr>F# and .NET Core (Linux, OSX, Windows)  dotnet new -lang F#  dotnet build  docs.microsoft.com/dotnet/core/   </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OK, I’m the language designer. I could tell you about the features.  But what code do I like and not like?</vt:lpstr>
      <vt:lpstr>Reminder:  The F# Advent Calendar (started by F# users in Japan!)  English 2017,  2016, 2015  Japanese 2016, 2015, 2014, 2013, 2012, 2011, 2010</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I love :) - data scripting  </vt:lpstr>
      <vt:lpstr>Code I love :) - model-view-update mobile UIs - view functions! </vt:lpstr>
      <vt:lpstr>Code I love :) - model-view-update web UIs - view functions! </vt:lpstr>
      <vt:lpstr>Code I love :) - reactive, functional UIs - view functions!</vt:lpstr>
      <vt:lpstr>PowerPoint Presentation</vt:lpstr>
      <vt:lpstr>Code we love :) - composition </vt:lpstr>
      <vt:lpstr>PowerPoint Presentation</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The 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vt:lpstr>
      <vt:lpstr>In the extreme Object-Oriented Programming can be…  objects as a single paradigm  hierarchical classification (Animal, Cat, Dog, AbstractJellyBeanFactoryDelegator)  large abstractions with many holes and failure points  declarations not expressions  composition through… more hierarchies </vt:lpstr>
      <vt:lpstr>The F# approach is to embrace object programming, make it fit with the expression-oriented typed functional paradigm  but not embrace full “object-orientation” (unless you happen to be in a project using that technique) </vt:lpstr>
      <vt:lpstr>PowerPoint Presentation</vt:lpstr>
      <vt:lpstr>PowerPoint Presentation</vt:lpstr>
      <vt:lpstr>We are living through an information revolution</vt:lpstr>
      <vt:lpstr>Data is like water…</vt:lpstr>
      <vt:lpstr>We need to bring information into the language…  At internet-scale, strongly tooled, strongly typed</vt:lpstr>
      <vt:lpstr>Paradigm Locator</vt:lpstr>
      <vt:lpstr>http://fsharp.github.io/FSharp.Data/images/json.gif   http://fsharp.github.io/FSharp.Data/images/csv.gif</vt:lpstr>
      <vt:lpstr>Code I love: Computation expressions</vt:lpstr>
      <vt:lpstr>seq { … }, [ … ], [| … |]</vt:lpstr>
      <vt:lpstr>async { … }</vt:lpstr>
      <vt:lpstr>asyncSeq { … }</vt:lpstr>
      <vt:lpstr>I love…</vt:lpstr>
      <vt:lpstr>In Closing</vt:lpstr>
      <vt:lpstr>PowerPoint Presentation</vt:lpstr>
      <vt:lpstr>Thanks! Questions?</vt:lpstr>
      <vt:lpstr>Mutation Good, Mutation Bad</vt:lpstr>
      <vt:lpstr>Good mutation</vt:lpstr>
      <vt:lpstr>“ref” is often bad</vt:lpstr>
      <vt:lpstr>null</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600</cp:revision>
  <cp:lastPrinted>2010-05-11T05:02:34Z</cp:lastPrinted>
  <dcterms:created xsi:type="dcterms:W3CDTF">2010-11-09T11:20:14Z</dcterms:created>
  <dcterms:modified xsi:type="dcterms:W3CDTF">2019-02-21T09:57:51Z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dsyme@microsoft.com</vt:lpwstr>
  </property>
  <property fmtid="{D5CDD505-2E9C-101B-9397-08002B2CF9AE}" pid="5" name="MSIP_Label_f42aa342-8706-4288-bd11-ebb85995028c_SetDate">
    <vt:lpwstr>2019-02-20T20:14:02.2784112Z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755998b5-d8a5-4a9e-a574-44dc9f959045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